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2"/>
  </p:notesMasterIdLst>
  <p:sldIdLst>
    <p:sldId id="256" r:id="rId2"/>
    <p:sldId id="271" r:id="rId3"/>
    <p:sldId id="370" r:id="rId4"/>
    <p:sldId id="371" r:id="rId5"/>
    <p:sldId id="393" r:id="rId6"/>
    <p:sldId id="369" r:id="rId7"/>
    <p:sldId id="373" r:id="rId8"/>
    <p:sldId id="374" r:id="rId9"/>
    <p:sldId id="372" r:id="rId10"/>
    <p:sldId id="272" r:id="rId11"/>
    <p:sldId id="378" r:id="rId12"/>
    <p:sldId id="379" r:id="rId13"/>
    <p:sldId id="380" r:id="rId14"/>
    <p:sldId id="375" r:id="rId15"/>
    <p:sldId id="377" r:id="rId16"/>
    <p:sldId id="273" r:id="rId17"/>
    <p:sldId id="274" r:id="rId18"/>
    <p:sldId id="275" r:id="rId19"/>
    <p:sldId id="346" r:id="rId20"/>
    <p:sldId id="276" r:id="rId21"/>
    <p:sldId id="308" r:id="rId22"/>
    <p:sldId id="309" r:id="rId23"/>
    <p:sldId id="311" r:id="rId24"/>
    <p:sldId id="312" r:id="rId25"/>
    <p:sldId id="314" r:id="rId26"/>
    <p:sldId id="316" r:id="rId27"/>
    <p:sldId id="321" r:id="rId28"/>
    <p:sldId id="317" r:id="rId29"/>
    <p:sldId id="313" r:id="rId30"/>
    <p:sldId id="318" r:id="rId31"/>
    <p:sldId id="322" r:id="rId32"/>
    <p:sldId id="323" r:id="rId33"/>
    <p:sldId id="324" r:id="rId34"/>
    <p:sldId id="330" r:id="rId35"/>
    <p:sldId id="278" r:id="rId36"/>
    <p:sldId id="327" r:id="rId37"/>
    <p:sldId id="328" r:id="rId38"/>
    <p:sldId id="277" r:id="rId39"/>
    <p:sldId id="326" r:id="rId40"/>
    <p:sldId id="329" r:id="rId41"/>
    <p:sldId id="279" r:id="rId42"/>
    <p:sldId id="332" r:id="rId43"/>
    <p:sldId id="315" r:id="rId44"/>
    <p:sldId id="333" r:id="rId45"/>
    <p:sldId id="334" r:id="rId46"/>
    <p:sldId id="331" r:id="rId47"/>
    <p:sldId id="347" r:id="rId48"/>
    <p:sldId id="281" r:id="rId49"/>
    <p:sldId id="336" r:id="rId50"/>
    <p:sldId id="335" r:id="rId51"/>
    <p:sldId id="337" r:id="rId52"/>
    <p:sldId id="339" r:id="rId53"/>
    <p:sldId id="338" r:id="rId54"/>
    <p:sldId id="341" r:id="rId55"/>
    <p:sldId id="340" r:id="rId56"/>
    <p:sldId id="342" r:id="rId57"/>
    <p:sldId id="343" r:id="rId58"/>
    <p:sldId id="348" r:id="rId59"/>
    <p:sldId id="282" r:id="rId60"/>
    <p:sldId id="350" r:id="rId61"/>
    <p:sldId id="351" r:id="rId62"/>
    <p:sldId id="353" r:id="rId63"/>
    <p:sldId id="355" r:id="rId64"/>
    <p:sldId id="354" r:id="rId65"/>
    <p:sldId id="352" r:id="rId66"/>
    <p:sldId id="358" r:id="rId67"/>
    <p:sldId id="356" r:id="rId68"/>
    <p:sldId id="365" r:id="rId69"/>
    <p:sldId id="359" r:id="rId70"/>
    <p:sldId id="362" r:id="rId71"/>
    <p:sldId id="360" r:id="rId72"/>
    <p:sldId id="363" r:id="rId73"/>
    <p:sldId id="367" r:id="rId74"/>
    <p:sldId id="361" r:id="rId75"/>
    <p:sldId id="366" r:id="rId76"/>
    <p:sldId id="364" r:id="rId77"/>
    <p:sldId id="368" r:id="rId78"/>
    <p:sldId id="285" r:id="rId79"/>
    <p:sldId id="286" r:id="rId80"/>
    <p:sldId id="390" r:id="rId81"/>
    <p:sldId id="287" r:id="rId82"/>
    <p:sldId id="381" r:id="rId83"/>
    <p:sldId id="382" r:id="rId84"/>
    <p:sldId id="383" r:id="rId85"/>
    <p:sldId id="386" r:id="rId86"/>
    <p:sldId id="387" r:id="rId87"/>
    <p:sldId id="385" r:id="rId88"/>
    <p:sldId id="388" r:id="rId89"/>
    <p:sldId id="389" r:id="rId90"/>
    <p:sldId id="391" r:id="rId91"/>
    <p:sldId id="394" r:id="rId92"/>
    <p:sldId id="395" r:id="rId93"/>
    <p:sldId id="396" r:id="rId94"/>
    <p:sldId id="397" r:id="rId95"/>
    <p:sldId id="398" r:id="rId96"/>
    <p:sldId id="303" r:id="rId97"/>
    <p:sldId id="304" r:id="rId98"/>
    <p:sldId id="399" r:id="rId99"/>
    <p:sldId id="305" r:id="rId100"/>
    <p:sldId id="392" r:id="rId101"/>
  </p:sldIdLst>
  <p:sldSz cx="9144000" cy="5143500" type="screen16x9"/>
  <p:notesSz cx="6858000" cy="9144000"/>
  <p:embeddedFontLst>
    <p:embeddedFont>
      <p:font typeface="Roboto" panose="02000000000000000000" pitchFamily="2"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Potter" initials="MP" lastIdx="1" clrIdx="0">
    <p:extLst>
      <p:ext uri="{19B8F6BF-5375-455C-9EA6-DF929625EA0E}">
        <p15:presenceInfo xmlns:p15="http://schemas.microsoft.com/office/powerpoint/2012/main" userId="421744276d681b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F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fea99e2f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fea99e2f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095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fea87a25d_0_1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fea87a25d_0_1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fea87a25d_0_1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fea87a25d_0_1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898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fea87a25d_0_1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fea87a25d_0_1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74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fea99e2f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fea99e2f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fea99e2f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fea99e2f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263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fea99e2f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fea99e2f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296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fea87a9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fea87a9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fea99e2f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fea99e2f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568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fea99e2f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fea99e2f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349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fea99e2f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fea99e2f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fea87a91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fea87a91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fea87a91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fea87a91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631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fea87a91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fea87a91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128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fea99e2f9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fea99e2f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976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fea87a25d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fea87a25d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fea87a25d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fea87a25d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041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fea87a25d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fea87a25d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259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fea87a25d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fea87a25d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030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fea87a25d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fea87a25d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467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fea87a25d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fea87a25d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552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fea99e2f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fea99e2f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598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fea87a25d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fea87a25d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463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fea87a25d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fea87a25d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336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fea87a25d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fea87a25d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6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fea87a25d_0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fea87a25d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725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fea99e2f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fea99e2f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099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fea87a25d_0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fea87a25d_0_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fea99e2f9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fea99e2f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721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fea99e2f9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fea99e2f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504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fea99e2f9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fea99e2f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286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fea99e2f9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fea99e2f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662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fea99e2f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fea99e2f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fea99e2f9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fea99e2f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829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fea99e2f9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fea99e2f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419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fea99e2f9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fea99e2f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208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fea99e2f9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fea99e2f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2714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fea99e2f9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fea99e2f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5613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fea99e2f9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fea99e2f9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56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fea99e2f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fea99e2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fea99e2f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fea99e2f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fea99e2f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fea99e2f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4556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fea99e2f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fea99e2f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fea99e2f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fea99e2f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1004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ff3708dd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ff3708dd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ff3708dd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ff3708dd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ff3708dd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ff3708dd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274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ff3708dd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ff3708dd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fea99e2f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fea99e2f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935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fea99e2f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fea99e2f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fea99e2f9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fea99e2f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fea87a25d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fea87a25d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p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8.webp"/><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516373" y="1359637"/>
            <a:ext cx="5918789" cy="22004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l" dirty="0">
                <a:solidFill>
                  <a:srgbClr val="E5FFFB"/>
                </a:solidFill>
              </a:rPr>
              <a:t>Analiza bezpieczeństwa</a:t>
            </a:r>
            <a:br>
              <a:rPr lang="pl" dirty="0">
                <a:solidFill>
                  <a:srgbClr val="E5FFFB"/>
                </a:solidFill>
              </a:rPr>
            </a:br>
            <a:r>
              <a:rPr lang="pl" dirty="0">
                <a:solidFill>
                  <a:srgbClr val="E5FFFB"/>
                </a:solidFill>
              </a:rPr>
              <a:t>technologii blockchain</a:t>
            </a:r>
            <a:endParaRPr dirty="0">
              <a:solidFill>
                <a:srgbClr val="E5FFFB"/>
              </a:solidFill>
            </a:endParaRPr>
          </a:p>
        </p:txBody>
      </p:sp>
      <p:sp>
        <p:nvSpPr>
          <p:cNvPr id="86" name="Google Shape;86;p13"/>
          <p:cNvSpPr txBox="1">
            <a:spLocks noGrp="1"/>
          </p:cNvSpPr>
          <p:nvPr>
            <p:ph type="subTitle" idx="1"/>
          </p:nvPr>
        </p:nvSpPr>
        <p:spPr>
          <a:xfrm>
            <a:off x="6904486" y="4209547"/>
            <a:ext cx="1530676"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sz="1800" dirty="0">
                <a:solidFill>
                  <a:srgbClr val="E5FFFB"/>
                </a:solidFill>
              </a:rPr>
              <a:t>Marek Matys	</a:t>
            </a:r>
            <a:endParaRPr sz="1800" dirty="0">
              <a:solidFill>
                <a:srgbClr val="E5FFFB"/>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2800" dirty="0"/>
              <a:t>Kryptograficzne funkcje skrótu</a:t>
            </a:r>
            <a:endParaRPr lang="pl-PL" dirty="0"/>
          </a:p>
        </p:txBody>
      </p:sp>
      <p:sp>
        <p:nvSpPr>
          <p:cNvPr id="184" name="Google Shape;184;p29"/>
          <p:cNvSpPr txBox="1">
            <a:spLocks noGrp="1"/>
          </p:cNvSpPr>
          <p:nvPr>
            <p:ph type="body" idx="1"/>
          </p:nvPr>
        </p:nvSpPr>
        <p:spPr>
          <a:xfrm>
            <a:off x="5557284" y="1305386"/>
            <a:ext cx="3487478" cy="36788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sz="1500" dirty="0"/>
              <a:t>Niezależnie od wielkości danych wejściowych, dane wyjściowe zawsze będą miały taką samą długość.</a:t>
            </a:r>
            <a:br>
              <a:rPr lang="pl" sz="1500" dirty="0"/>
            </a:br>
            <a:r>
              <a:rPr lang="pl-PL" sz="1500" dirty="0"/>
              <a:t>Wynikowy hasz nie jest przypadkowym ciągiem znaków: podając niezmienione dane wejściowe, otrzymamy zawsze taki sam wynik, natomiast nawet najmniejsza zmiana danych wejściowych generuje kompletnie</a:t>
            </a:r>
            <a:br>
              <a:rPr lang="pl-PL" sz="1500" dirty="0"/>
            </a:br>
            <a:r>
              <a:rPr lang="pl-PL" sz="1500" dirty="0"/>
              <a:t>inny hasz.</a:t>
            </a:r>
          </a:p>
          <a:p>
            <a:pPr marL="0" lvl="0" indent="0" algn="l" rtl="0">
              <a:spcBef>
                <a:spcPts val="0"/>
              </a:spcBef>
              <a:spcAft>
                <a:spcPts val="0"/>
              </a:spcAft>
              <a:buNone/>
            </a:pPr>
            <a:endParaRPr lang="pl-PL" sz="1500" dirty="0"/>
          </a:p>
          <a:p>
            <a:pPr marL="0" lvl="0" indent="0" algn="l" rtl="0">
              <a:spcBef>
                <a:spcPts val="1600"/>
              </a:spcBef>
              <a:spcAft>
                <a:spcPts val="0"/>
              </a:spcAft>
              <a:buNone/>
            </a:pPr>
            <a:endParaRPr sz="1500" dirty="0"/>
          </a:p>
          <a:p>
            <a:pPr marL="0" lvl="0" indent="0" algn="l" rtl="0">
              <a:spcBef>
                <a:spcPts val="1600"/>
              </a:spcBef>
              <a:spcAft>
                <a:spcPts val="1600"/>
              </a:spcAft>
              <a:buNone/>
            </a:pPr>
            <a:endParaRPr sz="1500" dirty="0"/>
          </a:p>
        </p:txBody>
      </p:sp>
      <p:pic>
        <p:nvPicPr>
          <p:cNvPr id="7" name="Obraz 6">
            <a:extLst>
              <a:ext uri="{FF2B5EF4-FFF2-40B4-BE49-F238E27FC236}">
                <a16:creationId xmlns:a16="http://schemas.microsoft.com/office/drawing/2014/main" id="{1C4A9D5E-339F-4E76-BA04-602FCF764375}"/>
              </a:ext>
            </a:extLst>
          </p:cNvPr>
          <p:cNvPicPr>
            <a:picLocks noChangeAspect="1"/>
          </p:cNvPicPr>
          <p:nvPr/>
        </p:nvPicPr>
        <p:blipFill>
          <a:blip r:embed="rId3"/>
          <a:stretch>
            <a:fillRect/>
          </a:stretch>
        </p:blipFill>
        <p:spPr>
          <a:xfrm>
            <a:off x="311700" y="1305386"/>
            <a:ext cx="5066178" cy="3428114"/>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3060453-87BE-4827-8428-AFD583695A78}"/>
              </a:ext>
            </a:extLst>
          </p:cNvPr>
          <p:cNvPicPr>
            <a:picLocks noChangeAspect="1"/>
          </p:cNvPicPr>
          <p:nvPr/>
        </p:nvPicPr>
        <p:blipFill>
          <a:blip r:embed="rId2"/>
          <a:stretch>
            <a:fillRect/>
          </a:stretch>
        </p:blipFill>
        <p:spPr>
          <a:xfrm>
            <a:off x="0" y="0"/>
            <a:ext cx="9144000" cy="5143500"/>
          </a:xfrm>
          <a:prstGeom prst="rect">
            <a:avLst/>
          </a:prstGeom>
        </p:spPr>
      </p:pic>
      <p:sp>
        <p:nvSpPr>
          <p:cNvPr id="5" name="Tytuł 1">
            <a:extLst>
              <a:ext uri="{FF2B5EF4-FFF2-40B4-BE49-F238E27FC236}">
                <a16:creationId xmlns:a16="http://schemas.microsoft.com/office/drawing/2014/main" id="{3389DEC8-D7B1-4AFE-AABE-25EF3EF8B96C}"/>
              </a:ext>
            </a:extLst>
          </p:cNvPr>
          <p:cNvSpPr txBox="1">
            <a:spLocks/>
          </p:cNvSpPr>
          <p:nvPr/>
        </p:nvSpPr>
        <p:spPr>
          <a:xfrm>
            <a:off x="3289007" y="3907242"/>
            <a:ext cx="2991292" cy="8164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r>
              <a:rPr lang="pl-PL" sz="2400" i="1" dirty="0">
                <a:solidFill>
                  <a:srgbClr val="E5FFFB"/>
                </a:solidFill>
              </a:rPr>
              <a:t>Dziękuję za uwagę</a:t>
            </a:r>
          </a:p>
        </p:txBody>
      </p:sp>
    </p:spTree>
    <p:extLst>
      <p:ext uri="{BB962C8B-B14F-4D97-AF65-F5344CB8AC3E}">
        <p14:creationId xmlns:p14="http://schemas.microsoft.com/office/powerpoint/2010/main" val="262356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D55ACEB-C50C-4CF0-8C18-6CAB03FF44E5}"/>
              </a:ext>
            </a:extLst>
          </p:cNvPr>
          <p:cNvSpPr>
            <a:spLocks noGrp="1"/>
          </p:cNvSpPr>
          <p:nvPr>
            <p:ph type="title"/>
          </p:nvPr>
        </p:nvSpPr>
        <p:spPr/>
        <p:txBody>
          <a:bodyPr/>
          <a:lstStyle/>
          <a:p>
            <a:pPr algn="ctr"/>
            <a:r>
              <a:rPr lang="pl-PL" dirty="0"/>
              <a:t>Właściwości kryptograficznej funkcji skrótu</a:t>
            </a:r>
          </a:p>
        </p:txBody>
      </p:sp>
      <p:sp>
        <p:nvSpPr>
          <p:cNvPr id="3" name="Symbol zastępczy tekstu 2">
            <a:extLst>
              <a:ext uri="{FF2B5EF4-FFF2-40B4-BE49-F238E27FC236}">
                <a16:creationId xmlns:a16="http://schemas.microsoft.com/office/drawing/2014/main" id="{4F7C4017-A597-48BB-A839-EB1BD184BBF8}"/>
              </a:ext>
            </a:extLst>
          </p:cNvPr>
          <p:cNvSpPr>
            <a:spLocks noGrp="1"/>
          </p:cNvSpPr>
          <p:nvPr>
            <p:ph type="body" idx="1"/>
          </p:nvPr>
        </p:nvSpPr>
        <p:spPr/>
        <p:txBody>
          <a:bodyPr/>
          <a:lstStyle/>
          <a:p>
            <a:pPr marL="114300" indent="0">
              <a:buNone/>
            </a:pPr>
            <a:r>
              <a:rPr lang="pl-PL" dirty="0"/>
              <a:t>Kryptograficzna funkcja haszująca posiada następujące właściwości:</a:t>
            </a:r>
          </a:p>
          <a:p>
            <a:pPr>
              <a:lnSpc>
                <a:spcPct val="250000"/>
              </a:lnSpc>
              <a:buAutoNum type="arabicPeriod"/>
            </a:pPr>
            <a:r>
              <a:rPr lang="pl-PL" i="1" dirty="0"/>
              <a:t>Deterministyczność</a:t>
            </a:r>
          </a:p>
          <a:p>
            <a:pPr>
              <a:lnSpc>
                <a:spcPct val="250000"/>
              </a:lnSpc>
              <a:buAutoNum type="arabicPeriod"/>
            </a:pPr>
            <a:r>
              <a:rPr lang="pl-PL" i="1" dirty="0" err="1"/>
              <a:t>Pre</a:t>
            </a:r>
            <a:r>
              <a:rPr lang="pl-PL" i="1" dirty="0"/>
              <a:t>-image </a:t>
            </a:r>
            <a:r>
              <a:rPr lang="pl-PL" i="1" dirty="0" err="1"/>
              <a:t>resistance</a:t>
            </a:r>
            <a:endParaRPr lang="pl-PL" i="1" dirty="0"/>
          </a:p>
          <a:p>
            <a:pPr>
              <a:lnSpc>
                <a:spcPct val="250000"/>
              </a:lnSpc>
              <a:buAutoNum type="arabicPeriod"/>
            </a:pPr>
            <a:r>
              <a:rPr lang="pl-PL" i="1" dirty="0"/>
              <a:t>Second-image </a:t>
            </a:r>
            <a:r>
              <a:rPr lang="pl-PL" i="1" dirty="0" err="1"/>
              <a:t>resistance</a:t>
            </a:r>
            <a:endParaRPr lang="pl-PL" i="1" dirty="0"/>
          </a:p>
          <a:p>
            <a:pPr>
              <a:lnSpc>
                <a:spcPct val="250000"/>
              </a:lnSpc>
              <a:buAutoNum type="arabicPeriod"/>
            </a:pPr>
            <a:r>
              <a:rPr lang="pl-PL" i="1" dirty="0"/>
              <a:t>Odporność na kolizje</a:t>
            </a:r>
          </a:p>
        </p:txBody>
      </p:sp>
    </p:spTree>
    <p:extLst>
      <p:ext uri="{BB962C8B-B14F-4D97-AF65-F5344CB8AC3E}">
        <p14:creationId xmlns:p14="http://schemas.microsoft.com/office/powerpoint/2010/main" val="257597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D55ACEB-C50C-4CF0-8C18-6CAB03FF44E5}"/>
              </a:ext>
            </a:extLst>
          </p:cNvPr>
          <p:cNvSpPr>
            <a:spLocks noGrp="1"/>
          </p:cNvSpPr>
          <p:nvPr>
            <p:ph type="title"/>
          </p:nvPr>
        </p:nvSpPr>
        <p:spPr/>
        <p:txBody>
          <a:bodyPr/>
          <a:lstStyle/>
          <a:p>
            <a:pPr algn="ctr"/>
            <a:r>
              <a:rPr lang="pl-PL" dirty="0"/>
              <a:t>Właściwości kryptograficznej funkcji skrótu</a:t>
            </a:r>
          </a:p>
        </p:txBody>
      </p:sp>
      <p:sp>
        <p:nvSpPr>
          <p:cNvPr id="3" name="Symbol zastępczy tekstu 2">
            <a:extLst>
              <a:ext uri="{FF2B5EF4-FFF2-40B4-BE49-F238E27FC236}">
                <a16:creationId xmlns:a16="http://schemas.microsoft.com/office/drawing/2014/main" id="{4F7C4017-A597-48BB-A839-EB1BD184BBF8}"/>
              </a:ext>
            </a:extLst>
          </p:cNvPr>
          <p:cNvSpPr>
            <a:spLocks noGrp="1"/>
          </p:cNvSpPr>
          <p:nvPr>
            <p:ph type="body" idx="1"/>
          </p:nvPr>
        </p:nvSpPr>
        <p:spPr>
          <a:xfrm>
            <a:off x="104170" y="1229875"/>
            <a:ext cx="4167703" cy="3339000"/>
          </a:xfrm>
        </p:spPr>
        <p:txBody>
          <a:bodyPr/>
          <a:lstStyle/>
          <a:p>
            <a:pPr>
              <a:buFont typeface="+mj-lt"/>
              <a:buAutoNum type="arabicPeriod"/>
            </a:pPr>
            <a:r>
              <a:rPr lang="pl-PL" b="1" dirty="0"/>
              <a:t>Deterministyczność</a:t>
            </a:r>
            <a:r>
              <a:rPr lang="pl-PL" dirty="0"/>
              <a:t> – hasz generowany na podstawie tych samych danych wejściowych jest identyczny.</a:t>
            </a:r>
          </a:p>
          <a:p>
            <a:pPr>
              <a:buFont typeface="+mj-lt"/>
              <a:buAutoNum type="arabicPeriod"/>
            </a:pPr>
            <a:endParaRPr lang="pl-PL" dirty="0"/>
          </a:p>
          <a:p>
            <a:pPr>
              <a:buFont typeface="+mj-lt"/>
              <a:buAutoNum type="arabicPeriod"/>
            </a:pPr>
            <a:r>
              <a:rPr lang="pl-PL" b="1" dirty="0" err="1"/>
              <a:t>Pre</a:t>
            </a:r>
            <a:r>
              <a:rPr lang="pl-PL" b="1" dirty="0"/>
              <a:t>-image </a:t>
            </a:r>
            <a:r>
              <a:rPr lang="pl-PL" b="1" dirty="0" err="1"/>
              <a:t>resistance</a:t>
            </a:r>
            <a:r>
              <a:rPr lang="pl-PL" b="1" dirty="0"/>
              <a:t> </a:t>
            </a:r>
            <a:r>
              <a:rPr lang="pl-PL" dirty="0"/>
              <a:t>(jednokierunkowość) – niemożliwe jest obliczenie danych wejściowych </a:t>
            </a:r>
            <a:r>
              <a:rPr lang="pl-PL" i="1" dirty="0"/>
              <a:t>m</a:t>
            </a:r>
            <a:r>
              <a:rPr lang="pl-PL" dirty="0"/>
              <a:t> na podstawie skrótu </a:t>
            </a:r>
            <a:r>
              <a:rPr lang="pl-PL" i="1" dirty="0"/>
              <a:t>H(m)</a:t>
            </a:r>
            <a:r>
              <a:rPr lang="pl-PL" dirty="0"/>
              <a:t>. </a:t>
            </a:r>
          </a:p>
        </p:txBody>
      </p:sp>
      <p:pic>
        <p:nvPicPr>
          <p:cNvPr id="5" name="Obraz 4">
            <a:extLst>
              <a:ext uri="{FF2B5EF4-FFF2-40B4-BE49-F238E27FC236}">
                <a16:creationId xmlns:a16="http://schemas.microsoft.com/office/drawing/2014/main" id="{6CF4F29B-31D8-489D-82A3-ADECC923A491}"/>
              </a:ext>
            </a:extLst>
          </p:cNvPr>
          <p:cNvPicPr>
            <a:picLocks noChangeAspect="1"/>
          </p:cNvPicPr>
          <p:nvPr/>
        </p:nvPicPr>
        <p:blipFill>
          <a:blip r:embed="rId2"/>
          <a:stretch>
            <a:fillRect/>
          </a:stretch>
        </p:blipFill>
        <p:spPr>
          <a:xfrm>
            <a:off x="3923001" y="1520523"/>
            <a:ext cx="5510366" cy="2310798"/>
          </a:xfrm>
          <a:prstGeom prst="rect">
            <a:avLst/>
          </a:prstGeom>
        </p:spPr>
      </p:pic>
      <p:sp>
        <p:nvSpPr>
          <p:cNvPr id="6" name="pole tekstowe 5">
            <a:extLst>
              <a:ext uri="{FF2B5EF4-FFF2-40B4-BE49-F238E27FC236}">
                <a16:creationId xmlns:a16="http://schemas.microsoft.com/office/drawing/2014/main" id="{D0FD0353-F556-488E-95C8-D4BBB380E337}"/>
              </a:ext>
            </a:extLst>
          </p:cNvPr>
          <p:cNvSpPr txBox="1"/>
          <p:nvPr/>
        </p:nvSpPr>
        <p:spPr>
          <a:xfrm>
            <a:off x="5775767" y="1046334"/>
            <a:ext cx="2639028" cy="307777"/>
          </a:xfrm>
          <a:prstGeom prst="rect">
            <a:avLst/>
          </a:prstGeom>
          <a:noFill/>
        </p:spPr>
        <p:txBody>
          <a:bodyPr wrap="square" rtlCol="0">
            <a:spAutoFit/>
          </a:bodyPr>
          <a:lstStyle/>
          <a:p>
            <a:r>
              <a:rPr lang="pl-PL" i="1" dirty="0" err="1"/>
              <a:t>Pre</a:t>
            </a:r>
            <a:r>
              <a:rPr lang="pl-PL" i="1" dirty="0"/>
              <a:t>-image </a:t>
            </a:r>
            <a:r>
              <a:rPr lang="pl-PL" i="1" dirty="0" err="1"/>
              <a:t>resistance</a:t>
            </a:r>
            <a:endParaRPr lang="pl-PL" i="1" dirty="0"/>
          </a:p>
        </p:txBody>
      </p:sp>
    </p:spTree>
    <p:extLst>
      <p:ext uri="{BB962C8B-B14F-4D97-AF65-F5344CB8AC3E}">
        <p14:creationId xmlns:p14="http://schemas.microsoft.com/office/powerpoint/2010/main" val="546132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D55ACEB-C50C-4CF0-8C18-6CAB03FF44E5}"/>
              </a:ext>
            </a:extLst>
          </p:cNvPr>
          <p:cNvSpPr>
            <a:spLocks noGrp="1"/>
          </p:cNvSpPr>
          <p:nvPr>
            <p:ph type="title"/>
          </p:nvPr>
        </p:nvSpPr>
        <p:spPr/>
        <p:txBody>
          <a:bodyPr/>
          <a:lstStyle/>
          <a:p>
            <a:pPr algn="ctr"/>
            <a:r>
              <a:rPr lang="pl-PL" dirty="0"/>
              <a:t>Właściwości kryptograficznej funkcji skrótu</a:t>
            </a:r>
          </a:p>
        </p:txBody>
      </p:sp>
      <p:sp>
        <p:nvSpPr>
          <p:cNvPr id="3" name="Symbol zastępczy tekstu 2">
            <a:extLst>
              <a:ext uri="{FF2B5EF4-FFF2-40B4-BE49-F238E27FC236}">
                <a16:creationId xmlns:a16="http://schemas.microsoft.com/office/drawing/2014/main" id="{4F7C4017-A597-48BB-A839-EB1BD184BBF8}"/>
              </a:ext>
            </a:extLst>
          </p:cNvPr>
          <p:cNvSpPr>
            <a:spLocks noGrp="1"/>
          </p:cNvSpPr>
          <p:nvPr>
            <p:ph type="body" idx="1"/>
          </p:nvPr>
        </p:nvSpPr>
        <p:spPr>
          <a:xfrm>
            <a:off x="311699" y="1223244"/>
            <a:ext cx="8739703" cy="3510256"/>
          </a:xfrm>
        </p:spPr>
        <p:txBody>
          <a:bodyPr/>
          <a:lstStyle/>
          <a:p>
            <a:pPr>
              <a:buFont typeface="+mj-lt"/>
              <a:buAutoNum type="arabicPeriod" startAt="3"/>
            </a:pPr>
            <a:r>
              <a:rPr lang="pl-PL" b="1" dirty="0"/>
              <a:t>Second-image </a:t>
            </a:r>
            <a:r>
              <a:rPr lang="pl-PL" b="1" dirty="0" err="1"/>
              <a:t>resistance</a:t>
            </a:r>
            <a:r>
              <a:rPr lang="pl-PL" b="1" dirty="0"/>
              <a:t> </a:t>
            </a:r>
            <a:r>
              <a:rPr lang="pl-PL" dirty="0"/>
              <a:t>– mając dane wejściowe </a:t>
            </a:r>
            <a:r>
              <a:rPr lang="pl-PL" i="1" dirty="0"/>
              <a:t>x</a:t>
            </a:r>
            <a:r>
              <a:rPr lang="pl-PL" dirty="0"/>
              <a:t>, jest praktycznie niemożliwe znalezienie takich danych wejściowych </a:t>
            </a:r>
            <a:r>
              <a:rPr lang="pl-PL" i="1" dirty="0"/>
              <a:t>y</a:t>
            </a:r>
            <a:r>
              <a:rPr lang="pl-PL" dirty="0"/>
              <a:t>, dla których obliczony</a:t>
            </a:r>
            <a:br>
              <a:rPr lang="pl-PL" dirty="0"/>
            </a:br>
            <a:r>
              <a:rPr lang="pl-PL" dirty="0"/>
              <a:t>hasz jest taki sam jak dla </a:t>
            </a:r>
            <a:r>
              <a:rPr lang="pl-PL" u="sng" dirty="0"/>
              <a:t>wskazanych</a:t>
            </a:r>
            <a:r>
              <a:rPr lang="pl-PL" dirty="0"/>
              <a:t> danych wejściowych, tj. </a:t>
            </a:r>
            <a:r>
              <a:rPr lang="pl-PL" i="1" dirty="0"/>
              <a:t>H(x)</a:t>
            </a:r>
            <a:r>
              <a:rPr lang="pl-PL" dirty="0"/>
              <a:t> != </a:t>
            </a:r>
            <a:r>
              <a:rPr lang="pl-PL" i="1" dirty="0"/>
              <a:t>H(y)</a:t>
            </a:r>
            <a:r>
              <a:rPr lang="pl-PL" dirty="0"/>
              <a:t>.</a:t>
            </a:r>
            <a:br>
              <a:rPr lang="pl-PL" dirty="0"/>
            </a:br>
            <a:r>
              <a:rPr lang="pl-PL" dirty="0"/>
              <a:t>Nazywana również </a:t>
            </a:r>
            <a:r>
              <a:rPr lang="pl-PL" i="1" dirty="0"/>
              <a:t>słabą odpornością na kolizje</a:t>
            </a:r>
            <a:r>
              <a:rPr lang="pl-PL" dirty="0"/>
              <a:t>.</a:t>
            </a:r>
          </a:p>
          <a:p>
            <a:pPr>
              <a:buFont typeface="+mj-lt"/>
              <a:buAutoNum type="arabicPeriod" startAt="3"/>
            </a:pPr>
            <a:endParaRPr lang="pl-PL" dirty="0"/>
          </a:p>
          <a:p>
            <a:pPr>
              <a:buFont typeface="+mj-lt"/>
              <a:buAutoNum type="arabicPeriod" startAt="3"/>
            </a:pPr>
            <a:r>
              <a:rPr lang="pl-PL" b="1" dirty="0"/>
              <a:t>Odporność na kolizje </a:t>
            </a:r>
            <a:r>
              <a:rPr lang="pl-PL" dirty="0"/>
              <a:t>- </a:t>
            </a:r>
            <a:r>
              <a:rPr lang="pl-PL" b="0" i="0" dirty="0">
                <a:solidFill>
                  <a:srgbClr val="202122"/>
                </a:solidFill>
                <a:effectLst/>
                <a:latin typeface="Arial" panose="020B0604020202020204" pitchFamily="34" charset="0"/>
              </a:rPr>
              <a:t>brak praktycznej możliwości wygenerowania dwóch </a:t>
            </a:r>
            <a:r>
              <a:rPr lang="pl-PL" i="0" u="sng" dirty="0">
                <a:solidFill>
                  <a:srgbClr val="202122"/>
                </a:solidFill>
                <a:effectLst/>
                <a:latin typeface="Arial" panose="020B0604020202020204" pitchFamily="34" charset="0"/>
              </a:rPr>
              <a:t>dowolnych</a:t>
            </a:r>
            <a:r>
              <a:rPr lang="pl-PL" b="0" i="0" dirty="0">
                <a:solidFill>
                  <a:srgbClr val="202122"/>
                </a:solidFill>
                <a:effectLst/>
                <a:latin typeface="Arial" panose="020B0604020202020204" pitchFamily="34" charset="0"/>
              </a:rPr>
              <a:t> wiadomości o takim samym skrócie. Ponieważ istnieje nieskończona ilość danych wejściowych i skończona ilość danych wyjściowych, to nie jest możliwe całkowite wyeliminowanie kolizj</a:t>
            </a:r>
            <a:r>
              <a:rPr lang="pl-PL" dirty="0">
                <a:solidFill>
                  <a:srgbClr val="202122"/>
                </a:solidFill>
                <a:latin typeface="Arial" panose="020B0604020202020204" pitchFamily="34" charset="0"/>
              </a:rPr>
              <a:t>i, jednak funkcje</a:t>
            </a:r>
            <a:br>
              <a:rPr lang="pl-PL" dirty="0">
                <a:solidFill>
                  <a:srgbClr val="202122"/>
                </a:solidFill>
                <a:latin typeface="Arial" panose="020B0604020202020204" pitchFamily="34" charset="0"/>
              </a:rPr>
            </a:br>
            <a:r>
              <a:rPr lang="pl-PL" dirty="0">
                <a:solidFill>
                  <a:srgbClr val="202122"/>
                </a:solidFill>
                <a:latin typeface="Arial" panose="020B0604020202020204" pitchFamily="34" charset="0"/>
              </a:rPr>
              <a:t>niemożliwe do złamania ze względu na nierealne wymagania</a:t>
            </a:r>
            <a:br>
              <a:rPr lang="pl-PL" dirty="0">
                <a:solidFill>
                  <a:srgbClr val="202122"/>
                </a:solidFill>
                <a:latin typeface="Arial" panose="020B0604020202020204" pitchFamily="34" charset="0"/>
              </a:rPr>
            </a:br>
            <a:r>
              <a:rPr lang="pl-PL" dirty="0">
                <a:solidFill>
                  <a:srgbClr val="202122"/>
                </a:solidFill>
                <a:latin typeface="Arial" panose="020B0604020202020204" pitchFamily="34" charset="0"/>
              </a:rPr>
              <a:t>sprzętowe są uważane za </a:t>
            </a:r>
            <a:r>
              <a:rPr lang="pl-PL" i="1" dirty="0">
                <a:solidFill>
                  <a:srgbClr val="202122"/>
                </a:solidFill>
                <a:latin typeface="Arial" panose="020B0604020202020204" pitchFamily="34" charset="0"/>
              </a:rPr>
              <a:t>odporne na kolizje</a:t>
            </a:r>
            <a:r>
              <a:rPr lang="pl-PL" dirty="0">
                <a:solidFill>
                  <a:srgbClr val="202122"/>
                </a:solidFill>
                <a:latin typeface="Arial" panose="020B0604020202020204" pitchFamily="34" charset="0"/>
              </a:rPr>
              <a:t>.</a:t>
            </a:r>
            <a:endParaRPr lang="pl-PL" b="1" dirty="0"/>
          </a:p>
        </p:txBody>
      </p:sp>
      <p:sp>
        <p:nvSpPr>
          <p:cNvPr id="6" name="pole tekstowe 5">
            <a:extLst>
              <a:ext uri="{FF2B5EF4-FFF2-40B4-BE49-F238E27FC236}">
                <a16:creationId xmlns:a16="http://schemas.microsoft.com/office/drawing/2014/main" id="{D0FD0353-F556-488E-95C8-D4BBB380E337}"/>
              </a:ext>
            </a:extLst>
          </p:cNvPr>
          <p:cNvSpPr txBox="1"/>
          <p:nvPr/>
        </p:nvSpPr>
        <p:spPr>
          <a:xfrm>
            <a:off x="5775767" y="1046334"/>
            <a:ext cx="2639028" cy="307777"/>
          </a:xfrm>
          <a:prstGeom prst="rect">
            <a:avLst/>
          </a:prstGeom>
          <a:noFill/>
        </p:spPr>
        <p:txBody>
          <a:bodyPr wrap="square" rtlCol="0">
            <a:spAutoFit/>
          </a:bodyPr>
          <a:lstStyle/>
          <a:p>
            <a:endParaRPr lang="pl-PL" i="1" dirty="0"/>
          </a:p>
        </p:txBody>
      </p:sp>
    </p:spTree>
    <p:extLst>
      <p:ext uri="{BB962C8B-B14F-4D97-AF65-F5344CB8AC3E}">
        <p14:creationId xmlns:p14="http://schemas.microsoft.com/office/powerpoint/2010/main" val="2550186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2800" dirty="0"/>
              <a:t>Kryptograficzne funkcje skrótu</a:t>
            </a:r>
            <a:endParaRPr lang="pl-PL" dirty="0"/>
          </a:p>
        </p:txBody>
      </p:sp>
      <p:sp>
        <p:nvSpPr>
          <p:cNvPr id="184" name="Google Shape;184;p29"/>
          <p:cNvSpPr txBox="1">
            <a:spLocks noGrp="1"/>
          </p:cNvSpPr>
          <p:nvPr>
            <p:ph type="body" idx="1"/>
          </p:nvPr>
        </p:nvSpPr>
        <p:spPr>
          <a:xfrm>
            <a:off x="538528" y="1348295"/>
            <a:ext cx="4111444" cy="2888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1600" dirty="0"/>
              <a:t>Różne funkcje skrótu generują różnej długości hasze. Przykładowo, popularna funkcja </a:t>
            </a:r>
            <a:r>
              <a:rPr lang="pl-PL" sz="1600" b="1" dirty="0"/>
              <a:t>SHA256</a:t>
            </a:r>
            <a:r>
              <a:rPr lang="pl-PL" sz="1600" dirty="0"/>
              <a:t> generuje hasz o długości 256 bitów, natomiast nieuznawana już od lat 90 za bezpieczną (ze względu na łatwe generowanie kolizji) funkcja </a:t>
            </a:r>
            <a:r>
              <a:rPr lang="pl-PL" sz="1600" b="1" dirty="0"/>
              <a:t>MD5</a:t>
            </a:r>
            <a:r>
              <a:rPr lang="pl-PL" sz="1600" dirty="0"/>
              <a:t> generuje hasz o rozmiarze 128 bitów.</a:t>
            </a:r>
          </a:p>
          <a:p>
            <a:pPr marL="0" lvl="0" indent="0" algn="l" rtl="0">
              <a:spcBef>
                <a:spcPts val="0"/>
              </a:spcBef>
              <a:spcAft>
                <a:spcPts val="0"/>
              </a:spcAft>
              <a:buNone/>
            </a:pPr>
            <a:endParaRPr lang="pl-PL" sz="1600" dirty="0"/>
          </a:p>
          <a:p>
            <a:pPr marL="0" lvl="0" indent="0" algn="l" rtl="0">
              <a:spcBef>
                <a:spcPts val="1600"/>
              </a:spcBef>
              <a:spcAft>
                <a:spcPts val="1600"/>
              </a:spcAft>
              <a:buNone/>
            </a:pPr>
            <a:endParaRPr sz="1600" dirty="0"/>
          </a:p>
        </p:txBody>
      </p:sp>
      <p:pic>
        <p:nvPicPr>
          <p:cNvPr id="3" name="Obraz 2">
            <a:extLst>
              <a:ext uri="{FF2B5EF4-FFF2-40B4-BE49-F238E27FC236}">
                <a16:creationId xmlns:a16="http://schemas.microsoft.com/office/drawing/2014/main" id="{A5F594B5-0101-4E6E-85C5-7CECA58E4981}"/>
              </a:ext>
            </a:extLst>
          </p:cNvPr>
          <p:cNvPicPr>
            <a:picLocks noChangeAspect="1"/>
          </p:cNvPicPr>
          <p:nvPr/>
        </p:nvPicPr>
        <p:blipFill rotWithShape="1">
          <a:blip r:embed="rId3"/>
          <a:srcRect t="4555"/>
          <a:stretch/>
        </p:blipFill>
        <p:spPr>
          <a:xfrm>
            <a:off x="5213223" y="1348295"/>
            <a:ext cx="3930777" cy="3535680"/>
          </a:xfrm>
          <a:prstGeom prst="rect">
            <a:avLst/>
          </a:prstGeom>
        </p:spPr>
      </p:pic>
      <p:sp>
        <p:nvSpPr>
          <p:cNvPr id="6" name="Google Shape;184;p29">
            <a:extLst>
              <a:ext uri="{FF2B5EF4-FFF2-40B4-BE49-F238E27FC236}">
                <a16:creationId xmlns:a16="http://schemas.microsoft.com/office/drawing/2014/main" id="{33222CB1-687B-4D9F-9F91-0B8C2B229B5B}"/>
              </a:ext>
            </a:extLst>
          </p:cNvPr>
          <p:cNvSpPr txBox="1">
            <a:spLocks/>
          </p:cNvSpPr>
          <p:nvPr/>
        </p:nvSpPr>
        <p:spPr>
          <a:xfrm>
            <a:off x="1834581" y="3612136"/>
            <a:ext cx="4319984" cy="8096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spcBef>
                <a:spcPts val="1600"/>
              </a:spcBef>
              <a:spcAft>
                <a:spcPts val="1600"/>
              </a:spcAft>
              <a:buFont typeface="Roboto"/>
              <a:buNone/>
            </a:pPr>
            <a:r>
              <a:rPr lang="pl-PL" sz="1400" i="1" dirty="0"/>
              <a:t>Porównanie różnych funkcji haszujących.</a:t>
            </a:r>
            <a:br>
              <a:rPr lang="pl-PL" sz="1400" i="1" dirty="0"/>
            </a:br>
            <a:r>
              <a:rPr lang="pl-PL" sz="1400" i="1" dirty="0"/>
              <a:t>„No” w kolumnie „</a:t>
            </a:r>
            <a:r>
              <a:rPr lang="pl-PL" sz="1400" i="1" dirty="0" err="1"/>
              <a:t>Collision</a:t>
            </a:r>
            <a:r>
              <a:rPr lang="pl-PL" sz="1400" i="1" dirty="0"/>
              <a:t>” oznacza</a:t>
            </a:r>
            <a:br>
              <a:rPr lang="pl-PL" sz="1400" i="1" dirty="0"/>
            </a:br>
            <a:r>
              <a:rPr lang="pl-PL" sz="1400" i="1" dirty="0"/>
              <a:t>odporność na kolizję.</a:t>
            </a:r>
          </a:p>
        </p:txBody>
      </p:sp>
    </p:spTree>
    <p:extLst>
      <p:ext uri="{BB962C8B-B14F-4D97-AF65-F5344CB8AC3E}">
        <p14:creationId xmlns:p14="http://schemas.microsoft.com/office/powerpoint/2010/main" val="2797714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pl" sz="2600" b="0" i="0" u="none" strike="noStrike" kern="0" cap="none" spc="0" normalizeH="0" baseline="0" noProof="0" dirty="0">
                <a:ln>
                  <a:noFill/>
                </a:ln>
                <a:solidFill>
                  <a:srgbClr val="2A3990"/>
                </a:solidFill>
                <a:effectLst/>
                <a:uLnTx/>
                <a:uFillTx/>
                <a:latin typeface="Roboto"/>
                <a:ea typeface="Roboto"/>
                <a:sym typeface="Roboto"/>
              </a:rPr>
              <a:t>Rola haszy w bezpieczeństwie blockchaina</a:t>
            </a:r>
            <a:endParaRPr dirty="0"/>
          </a:p>
        </p:txBody>
      </p:sp>
      <p:sp>
        <p:nvSpPr>
          <p:cNvPr id="190" name="Google Shape;190;p3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dirty="0"/>
              <a:t>W blockchainie, wartości wyjściowe funkcji skrótu są wykorzystywane jako unikalne identyfikatory bloków danych. Gwarantuje to </a:t>
            </a:r>
            <a:r>
              <a:rPr lang="pl" b="1" dirty="0"/>
              <a:t>integralność</a:t>
            </a:r>
            <a:r>
              <a:rPr lang="pl" dirty="0"/>
              <a:t> i </a:t>
            </a:r>
            <a:r>
              <a:rPr lang="pl" b="1" dirty="0"/>
              <a:t>nienaruszalność</a:t>
            </a:r>
            <a:r>
              <a:rPr lang="pl" dirty="0"/>
              <a:t> danych:</a:t>
            </a:r>
          </a:p>
          <a:p>
            <a:pPr marL="0" lvl="0" indent="0" algn="l" rtl="0">
              <a:spcBef>
                <a:spcPts val="0"/>
              </a:spcBef>
              <a:spcAft>
                <a:spcPts val="0"/>
              </a:spcAft>
              <a:buNone/>
            </a:pPr>
            <a:endParaRPr lang="pl" dirty="0"/>
          </a:p>
          <a:p>
            <a:pPr marL="342900" lvl="0" algn="l" rtl="0">
              <a:spcBef>
                <a:spcPts val="0"/>
              </a:spcBef>
              <a:spcAft>
                <a:spcPts val="0"/>
              </a:spcAft>
              <a:buFont typeface="+mj-lt"/>
              <a:buAutoNum type="alphaLcParenR"/>
            </a:pPr>
            <a:r>
              <a:rPr lang="pl" dirty="0"/>
              <a:t>Integralność (spójność) – ponieważ </a:t>
            </a:r>
            <a:r>
              <a:rPr lang="pl-PL" dirty="0">
                <a:effectLst/>
              </a:rPr>
              <a:t>każdy blok (nie licząc pierwszego bloku w łańcuchu, czyli tak zwanego Genesis Block), oprócz tego, że zawiera swój własny hasz, to zawiera jeszcze hasz poprzedniego bloku, co sprawia, że wszystkie bloki formują charakterystyczną strukturę łańcucha, stanowiącą jedną całość. </a:t>
            </a:r>
            <a:endParaRPr dirty="0"/>
          </a:p>
        </p:txBody>
      </p:sp>
    </p:spTree>
    <p:extLst>
      <p:ext uri="{BB962C8B-B14F-4D97-AF65-F5344CB8AC3E}">
        <p14:creationId xmlns:p14="http://schemas.microsoft.com/office/powerpoint/2010/main" val="2234030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pl" sz="2600" b="0" i="0" u="none" strike="noStrike" kern="0" cap="none" spc="0" normalizeH="0" baseline="0" noProof="0" dirty="0">
                <a:ln>
                  <a:noFill/>
                </a:ln>
                <a:solidFill>
                  <a:srgbClr val="2A3990"/>
                </a:solidFill>
                <a:effectLst/>
                <a:uLnTx/>
                <a:uFillTx/>
                <a:latin typeface="Roboto"/>
                <a:ea typeface="Roboto"/>
                <a:sym typeface="Roboto"/>
              </a:rPr>
              <a:t>Rola haszy w bezpieczeństwie blockchaina</a:t>
            </a:r>
            <a:endParaRPr dirty="0"/>
          </a:p>
        </p:txBody>
      </p:sp>
      <p:sp>
        <p:nvSpPr>
          <p:cNvPr id="190" name="Google Shape;190;p3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342900" lvl="0" algn="l" rtl="0">
              <a:spcBef>
                <a:spcPts val="0"/>
              </a:spcBef>
              <a:spcAft>
                <a:spcPts val="0"/>
              </a:spcAft>
              <a:buFont typeface="+mj-lt"/>
              <a:buAutoNum type="alphaLcParenR" startAt="2"/>
            </a:pPr>
            <a:r>
              <a:rPr lang="pl-PL" dirty="0">
                <a:effectLst/>
              </a:rPr>
              <a:t>Nienaruszalność – ponieważ </a:t>
            </a:r>
            <a:r>
              <a:rPr lang="pl-PL" dirty="0" err="1">
                <a:effectLst/>
              </a:rPr>
              <a:t>haszowanie</a:t>
            </a:r>
            <a:r>
              <a:rPr lang="pl-PL" dirty="0">
                <a:effectLst/>
              </a:rPr>
              <a:t> </a:t>
            </a:r>
            <a:r>
              <a:rPr lang="pl-PL" u="sng" dirty="0">
                <a:effectLst/>
              </a:rPr>
              <a:t>działa na podstawie danych w bloku</a:t>
            </a:r>
            <a:r>
              <a:rPr lang="pl-PL" dirty="0">
                <a:effectLst/>
              </a:rPr>
              <a:t>, w tym na podstawie przechowywanego hasza poprzedniego bloku. W związku z tym jakakolwiek, nawet najmniejsza, zmiana danych zawartych w bloku powoduje zmianę hasza (dla zobrazowania </a:t>
            </a:r>
            <a:r>
              <a:rPr lang="pl-PL" dirty="0"/>
              <a:t>– </a:t>
            </a:r>
            <a:r>
              <a:rPr lang="pl-PL" dirty="0">
                <a:effectLst/>
              </a:rPr>
              <a:t>dodanie jednej spacji zmienia średnio wartość skrótu o 50%), w konsekwencji wymuszając zmianę całego łańcucha. </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Kryptoekonomia</a:t>
            </a:r>
            <a:endParaRPr lang="pl-PL" dirty="0"/>
          </a:p>
        </p:txBody>
      </p:sp>
      <p:sp>
        <p:nvSpPr>
          <p:cNvPr id="196" name="Google Shape;196;p31"/>
          <p:cNvSpPr txBox="1">
            <a:spLocks noGrp="1"/>
          </p:cNvSpPr>
          <p:nvPr>
            <p:ph type="body" idx="1"/>
          </p:nvPr>
        </p:nvSpPr>
        <p:spPr>
          <a:xfrm>
            <a:off x="750612" y="1296931"/>
            <a:ext cx="7966668"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b="1" dirty="0"/>
              <a:t>Kryptoekonomia</a:t>
            </a:r>
            <a:r>
              <a:rPr lang="pl" dirty="0"/>
              <a:t> jest nauką traktującą o ekonomii protokołów blockchain oraz możliwych rezultatach (zachowaniach), które dany projekt może generować wśród swoich użytkowników.</a:t>
            </a:r>
          </a:p>
          <a:p>
            <a:pPr marL="0" lvl="0" indent="0" algn="l" rtl="0">
              <a:spcBef>
                <a:spcPts val="0"/>
              </a:spcBef>
              <a:spcAft>
                <a:spcPts val="1600"/>
              </a:spcAft>
              <a:buNone/>
            </a:pPr>
            <a:r>
              <a:rPr lang="pl" dirty="0"/>
              <a:t>Kryptoekonomia zakłada, że systemy blockchain zapewniają węzłom więcej zachęt aniżeli kar lub wad, co skłania węzły do podejmowania pozytywnych (dobrych) zachowań. Algorytm konsensusu Proof of Work, na którym oparte jest wydobycie bitcoinów, stanowi przykład takiego podejścia.</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7" name="Obraz 6">
            <a:extLst>
              <a:ext uri="{FF2B5EF4-FFF2-40B4-BE49-F238E27FC236}">
                <a16:creationId xmlns:a16="http://schemas.microsoft.com/office/drawing/2014/main" id="{67F28189-D695-494D-BE4B-AF104015169F}"/>
              </a:ext>
            </a:extLst>
          </p:cNvPr>
          <p:cNvPicPr>
            <a:picLocks noChangeAspect="1"/>
          </p:cNvPicPr>
          <p:nvPr/>
        </p:nvPicPr>
        <p:blipFill>
          <a:blip r:embed="rId3"/>
          <a:stretch>
            <a:fillRect/>
          </a:stretch>
        </p:blipFill>
        <p:spPr>
          <a:xfrm>
            <a:off x="0" y="0"/>
            <a:ext cx="9144000" cy="5143500"/>
          </a:xfrm>
          <a:prstGeom prst="rect">
            <a:avLst/>
          </a:prstGeom>
        </p:spPr>
      </p:pic>
      <p:sp>
        <p:nvSpPr>
          <p:cNvPr id="201" name="Google Shape;201;p32"/>
          <p:cNvSpPr txBox="1">
            <a:spLocks noGrp="1"/>
          </p:cNvSpPr>
          <p:nvPr>
            <p:ph type="body" idx="1"/>
          </p:nvPr>
        </p:nvSpPr>
        <p:spPr>
          <a:xfrm>
            <a:off x="1517006" y="1565797"/>
            <a:ext cx="3771203" cy="2855881"/>
          </a:xfrm>
          <a:prstGeom prst="rect">
            <a:avLst/>
          </a:prstGeom>
        </p:spPr>
        <p:txBody>
          <a:bodyPr spcFirstLastPara="1" wrap="square" lIns="91425" tIns="91425" rIns="91425" bIns="91425" anchor="t" anchorCtr="0">
            <a:noAutofit/>
          </a:bodyPr>
          <a:lstStyle/>
          <a:p>
            <a:pPr lvl="0" algn="l" rtl="0">
              <a:lnSpc>
                <a:spcPct val="300000"/>
              </a:lnSpc>
              <a:spcBef>
                <a:spcPts val="0"/>
              </a:spcBef>
              <a:spcAft>
                <a:spcPts val="0"/>
              </a:spcAft>
              <a:buClr>
                <a:srgbClr val="E5FFFB"/>
              </a:buClr>
              <a:buSzPts val="1800"/>
              <a:buFont typeface="Wingdings" panose="05000000000000000000" pitchFamily="2" charset="2"/>
              <a:buChar char="§"/>
            </a:pPr>
            <a:r>
              <a:rPr lang="pl-PL" sz="2000" dirty="0" err="1">
                <a:solidFill>
                  <a:srgbClr val="E5FFFB"/>
                </a:solidFill>
              </a:rPr>
              <a:t>Double</a:t>
            </a:r>
            <a:r>
              <a:rPr lang="pl-PL" sz="2000" dirty="0">
                <a:solidFill>
                  <a:srgbClr val="E5FFFB"/>
                </a:solidFill>
              </a:rPr>
              <a:t> </a:t>
            </a:r>
            <a:r>
              <a:rPr lang="pl-PL" sz="2000" dirty="0" err="1">
                <a:solidFill>
                  <a:srgbClr val="E5FFFB"/>
                </a:solidFill>
              </a:rPr>
              <a:t>spending</a:t>
            </a:r>
            <a:endParaRPr lang="pl-PL" sz="2000" dirty="0">
              <a:solidFill>
                <a:srgbClr val="E5FFFB"/>
              </a:solidFill>
            </a:endParaRPr>
          </a:p>
          <a:p>
            <a:pPr>
              <a:lnSpc>
                <a:spcPct val="300000"/>
              </a:lnSpc>
              <a:buClr>
                <a:srgbClr val="E5FFFB"/>
              </a:buClr>
              <a:buFont typeface="Wingdings" panose="05000000000000000000" pitchFamily="2" charset="2"/>
              <a:buChar char="§"/>
            </a:pPr>
            <a:r>
              <a:rPr lang="nn-NO" sz="2000" dirty="0">
                <a:solidFill>
                  <a:srgbClr val="E5FFFB"/>
                </a:solidFill>
              </a:rPr>
              <a:t>Atak eclipse</a:t>
            </a:r>
          </a:p>
          <a:p>
            <a:pPr lvl="0" algn="l" rtl="0">
              <a:lnSpc>
                <a:spcPct val="300000"/>
              </a:lnSpc>
              <a:spcBef>
                <a:spcPts val="0"/>
              </a:spcBef>
              <a:spcAft>
                <a:spcPts val="0"/>
              </a:spcAft>
              <a:buClr>
                <a:srgbClr val="E5FFFB"/>
              </a:buClr>
              <a:buSzPts val="1800"/>
              <a:buFont typeface="Wingdings" panose="05000000000000000000" pitchFamily="2" charset="2"/>
              <a:buChar char="§"/>
            </a:pPr>
            <a:r>
              <a:rPr lang="nn-NO" sz="2000" dirty="0">
                <a:solidFill>
                  <a:srgbClr val="E5FFFB"/>
                </a:solidFill>
              </a:rPr>
              <a:t>Atak</a:t>
            </a:r>
            <a:r>
              <a:rPr lang="pl-PL" sz="2000" dirty="0">
                <a:solidFill>
                  <a:srgbClr val="E5FFFB"/>
                </a:solidFill>
              </a:rPr>
              <a:t> </a:t>
            </a:r>
            <a:r>
              <a:rPr lang="pl-PL" sz="2000" dirty="0" err="1">
                <a:solidFill>
                  <a:srgbClr val="E5FFFB"/>
                </a:solidFill>
              </a:rPr>
              <a:t>DDoS</a:t>
            </a:r>
            <a:endParaRPr lang="nn-NO" sz="2000" dirty="0">
              <a:solidFill>
                <a:srgbClr val="E5FFFB"/>
              </a:solidFill>
            </a:endParaRPr>
          </a:p>
        </p:txBody>
      </p:sp>
      <p:sp>
        <p:nvSpPr>
          <p:cNvPr id="202" name="Google Shape;202;p32"/>
          <p:cNvSpPr txBox="1">
            <a:spLocks noGrp="1"/>
          </p:cNvSpPr>
          <p:nvPr>
            <p:ph type="title"/>
          </p:nvPr>
        </p:nvSpPr>
        <p:spPr>
          <a:xfrm>
            <a:off x="1343247" y="240075"/>
            <a:ext cx="5964866" cy="10856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solidFill>
                  <a:srgbClr val="E5FFFB"/>
                </a:solidFill>
              </a:rPr>
              <a:t>Na jakie ataki narażona jest technologia</a:t>
            </a:r>
            <a:r>
              <a:rPr lang="pl" dirty="0">
                <a:solidFill>
                  <a:srgbClr val="E5FFFB"/>
                </a:solidFill>
              </a:rPr>
              <a:t> blockchain?</a:t>
            </a:r>
            <a:endParaRPr lang="pl-PL" dirty="0">
              <a:solidFill>
                <a:srgbClr val="E5FFFB"/>
              </a:solidFill>
            </a:endParaRPr>
          </a:p>
        </p:txBody>
      </p:sp>
      <p:sp>
        <p:nvSpPr>
          <p:cNvPr id="11" name="Google Shape;201;p32">
            <a:extLst>
              <a:ext uri="{FF2B5EF4-FFF2-40B4-BE49-F238E27FC236}">
                <a16:creationId xmlns:a16="http://schemas.microsoft.com/office/drawing/2014/main" id="{E0B3069A-8DE2-423F-80E3-41854CE8883C}"/>
              </a:ext>
            </a:extLst>
          </p:cNvPr>
          <p:cNvSpPr txBox="1">
            <a:spLocks/>
          </p:cNvSpPr>
          <p:nvPr/>
        </p:nvSpPr>
        <p:spPr>
          <a:xfrm>
            <a:off x="4692314" y="1565796"/>
            <a:ext cx="3771203" cy="285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a:lnSpc>
                <a:spcPct val="300000"/>
              </a:lnSpc>
              <a:buClr>
                <a:srgbClr val="E5FFFB"/>
              </a:buClr>
              <a:buFont typeface="Wingdings" panose="05000000000000000000" pitchFamily="2" charset="2"/>
              <a:buChar char="§"/>
            </a:pPr>
            <a:r>
              <a:rPr lang="pl-PL" sz="2000" dirty="0" err="1">
                <a:solidFill>
                  <a:srgbClr val="E5FFFB"/>
                </a:solidFill>
              </a:rPr>
              <a:t>Selfish</a:t>
            </a:r>
            <a:r>
              <a:rPr lang="pl-PL" sz="2000" dirty="0">
                <a:solidFill>
                  <a:srgbClr val="E5FFFB"/>
                </a:solidFill>
              </a:rPr>
              <a:t> </a:t>
            </a:r>
            <a:r>
              <a:rPr lang="pl-PL" sz="2000" dirty="0" err="1">
                <a:solidFill>
                  <a:srgbClr val="E5FFFB"/>
                </a:solidFill>
              </a:rPr>
              <a:t>mining</a:t>
            </a:r>
            <a:endParaRPr lang="pl-PL" sz="2000" dirty="0">
              <a:solidFill>
                <a:srgbClr val="E5FFFB"/>
              </a:solidFill>
            </a:endParaRPr>
          </a:p>
          <a:p>
            <a:pPr>
              <a:lnSpc>
                <a:spcPct val="300000"/>
              </a:lnSpc>
              <a:buClr>
                <a:srgbClr val="E5FFFB"/>
              </a:buClr>
              <a:buFont typeface="Wingdings" panose="05000000000000000000" pitchFamily="2" charset="2"/>
              <a:buChar char="§"/>
            </a:pPr>
            <a:r>
              <a:rPr lang="pl-PL" sz="2000" dirty="0">
                <a:solidFill>
                  <a:srgbClr val="E5FFFB"/>
                </a:solidFill>
              </a:rPr>
              <a:t>Atak </a:t>
            </a:r>
            <a:r>
              <a:rPr lang="pl-PL" sz="2000" dirty="0" err="1">
                <a:solidFill>
                  <a:srgbClr val="E5FFFB"/>
                </a:solidFill>
              </a:rPr>
              <a:t>dusting</a:t>
            </a:r>
            <a:endParaRPr lang="pl-PL" sz="2000" dirty="0">
              <a:solidFill>
                <a:srgbClr val="E5FFFB"/>
              </a:solidFill>
            </a:endParaRPr>
          </a:p>
          <a:p>
            <a:pPr>
              <a:lnSpc>
                <a:spcPct val="300000"/>
              </a:lnSpc>
              <a:buClr>
                <a:srgbClr val="E5FFFB"/>
              </a:buClr>
              <a:buFont typeface="Wingdings" panose="05000000000000000000" pitchFamily="2" charset="2"/>
              <a:buChar char="§"/>
            </a:pPr>
            <a:r>
              <a:rPr lang="pl-PL" sz="2000" dirty="0">
                <a:solidFill>
                  <a:srgbClr val="E5FFFB"/>
                </a:solidFill>
              </a:rPr>
              <a:t>Atak </a:t>
            </a:r>
            <a:r>
              <a:rPr lang="pl-PL" sz="2000" dirty="0" err="1">
                <a:solidFill>
                  <a:srgbClr val="E5FFFB"/>
                </a:solidFill>
              </a:rPr>
              <a:t>Sybil</a:t>
            </a:r>
            <a:endParaRPr lang="pl-PL" sz="2000" dirty="0">
              <a:solidFill>
                <a:srgbClr val="E5FFFB"/>
              </a:solidFill>
            </a:endParaRPr>
          </a:p>
          <a:p>
            <a:pPr marL="114300" indent="0">
              <a:lnSpc>
                <a:spcPct val="300000"/>
              </a:lnSpc>
              <a:buClr>
                <a:srgbClr val="E5FFFB"/>
              </a:buClr>
              <a:buNone/>
            </a:pPr>
            <a:endParaRPr lang="pl-PL" sz="2000" dirty="0">
              <a:solidFill>
                <a:srgbClr val="E5FFFB"/>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4" name="Obraz 3">
            <a:extLst>
              <a:ext uri="{FF2B5EF4-FFF2-40B4-BE49-F238E27FC236}">
                <a16:creationId xmlns:a16="http://schemas.microsoft.com/office/drawing/2014/main" id="{174B9117-A2C9-4203-ACC1-B2C5592F1FA1}"/>
              </a:ext>
            </a:extLst>
          </p:cNvPr>
          <p:cNvPicPr>
            <a:picLocks noChangeAspect="1"/>
          </p:cNvPicPr>
          <p:nvPr/>
        </p:nvPicPr>
        <p:blipFill>
          <a:blip r:embed="rId3"/>
          <a:stretch>
            <a:fillRect/>
          </a:stretch>
        </p:blipFill>
        <p:spPr>
          <a:xfrm>
            <a:off x="0" y="0"/>
            <a:ext cx="9144000" cy="5143500"/>
          </a:xfrm>
          <a:prstGeom prst="rect">
            <a:avLst/>
          </a:prstGeom>
        </p:spPr>
      </p:pic>
      <p:sp>
        <p:nvSpPr>
          <p:cNvPr id="109" name="Google Shape;109;p17"/>
          <p:cNvSpPr txBox="1">
            <a:spLocks noGrp="1"/>
          </p:cNvSpPr>
          <p:nvPr>
            <p:ph type="title"/>
          </p:nvPr>
        </p:nvSpPr>
        <p:spPr>
          <a:xfrm>
            <a:off x="4515293" y="277715"/>
            <a:ext cx="4919332" cy="18984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4800" dirty="0">
                <a:solidFill>
                  <a:schemeClr val="bg1"/>
                </a:solidFill>
              </a:rPr>
              <a:t>DOUBLE </a:t>
            </a:r>
            <a:br>
              <a:rPr lang="pl-PL" sz="4800" dirty="0">
                <a:solidFill>
                  <a:schemeClr val="bg1"/>
                </a:solidFill>
              </a:rPr>
            </a:br>
            <a:r>
              <a:rPr lang="pl-PL" sz="4800" dirty="0">
                <a:solidFill>
                  <a:schemeClr val="bg1"/>
                </a:solidFill>
              </a:rPr>
              <a:t>SPENDING</a:t>
            </a:r>
            <a:endParaRPr sz="4800" dirty="0">
              <a:solidFill>
                <a:schemeClr val="bg1"/>
              </a:solidFill>
            </a:endParaRPr>
          </a:p>
        </p:txBody>
      </p:sp>
      <p:sp>
        <p:nvSpPr>
          <p:cNvPr id="110" name="Google Shape;110;p17"/>
          <p:cNvSpPr txBox="1">
            <a:spLocks noGrp="1"/>
          </p:cNvSpPr>
          <p:nvPr>
            <p:ph type="body" idx="1"/>
          </p:nvPr>
        </p:nvSpPr>
        <p:spPr>
          <a:xfrm>
            <a:off x="254993" y="5025656"/>
            <a:ext cx="8520600" cy="4649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Tree>
    <p:extLst>
      <p:ext uri="{BB962C8B-B14F-4D97-AF65-F5344CB8AC3E}">
        <p14:creationId xmlns:p14="http://schemas.microsoft.com/office/powerpoint/2010/main" val="443886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sz="2600" dirty="0"/>
              <a:t>Rodzaje algorytmów kryptograficznych</a:t>
            </a:r>
            <a:endParaRPr sz="2600" dirty="0"/>
          </a:p>
        </p:txBody>
      </p:sp>
      <p:sp>
        <p:nvSpPr>
          <p:cNvPr id="178" name="Google Shape;178;p28"/>
          <p:cNvSpPr txBox="1">
            <a:spLocks noGrp="1"/>
          </p:cNvSpPr>
          <p:nvPr>
            <p:ph type="body" idx="1"/>
          </p:nvPr>
        </p:nvSpPr>
        <p:spPr>
          <a:xfrm>
            <a:off x="311700" y="139450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dirty="0"/>
              <a:t>W celu przeanalizowania roli jaką pełni kryptografia w blockchainie, w pierwszej kolejności zostaną wyróżnione 3 główne rodzaje algorytmów kryptograficznych:</a:t>
            </a:r>
          </a:p>
          <a:p>
            <a:pPr marL="342900" lvl="0" algn="l" rtl="0">
              <a:spcBef>
                <a:spcPts val="0"/>
              </a:spcBef>
              <a:spcAft>
                <a:spcPts val="1600"/>
              </a:spcAft>
              <a:buFont typeface="+mj-lt"/>
              <a:buAutoNum type="arabicPeriod"/>
            </a:pPr>
            <a:r>
              <a:rPr lang="pl-PL" b="1" dirty="0"/>
              <a:t>Kryptografia klucza symetrycznego</a:t>
            </a:r>
            <a:r>
              <a:rPr lang="pl-PL" dirty="0"/>
              <a:t> — nazywana również kryptografią z kluczem tajnym. W tej metodzie szyfrowania wspólny klucz jest używany zarówno do szyfrowania, jak i procesu odszyfrowywania. Używanie wspólnego, pojedynczego klucza stwarza problem z bezpiecznym przesyłaniem klucza między nadawcą a odbiorcą.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dirty="0"/>
              <a:t>Double spending </a:t>
            </a:r>
            <a:endParaRPr dirty="0"/>
          </a:p>
          <a:p>
            <a:pPr marL="0" lvl="0" indent="0" algn="l" rtl="0">
              <a:spcBef>
                <a:spcPts val="0"/>
              </a:spcBef>
              <a:spcAft>
                <a:spcPts val="0"/>
              </a:spcAft>
              <a:buNone/>
            </a:pPr>
            <a:endParaRPr dirty="0"/>
          </a:p>
        </p:txBody>
      </p:sp>
      <p:sp>
        <p:nvSpPr>
          <p:cNvPr id="208" name="Google Shape;208;p3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indent="0">
              <a:buNone/>
            </a:pPr>
            <a:r>
              <a:rPr lang="pl" b="1" dirty="0"/>
              <a:t>Double spend attack </a:t>
            </a:r>
            <a:r>
              <a:rPr lang="pl-PL" dirty="0"/>
              <a:t>(</a:t>
            </a:r>
            <a:r>
              <a:rPr lang="pl-PL" b="1" dirty="0" err="1"/>
              <a:t>double</a:t>
            </a:r>
            <a:r>
              <a:rPr lang="pl-PL" b="1" dirty="0"/>
              <a:t> </a:t>
            </a:r>
            <a:r>
              <a:rPr lang="pl-PL" b="1" dirty="0" err="1"/>
              <a:t>spending</a:t>
            </a:r>
            <a:r>
              <a:rPr lang="pl-PL" b="1" dirty="0"/>
              <a:t>, podwójne wydatkowanie</a:t>
            </a:r>
            <a:r>
              <a:rPr lang="pl-PL" dirty="0"/>
              <a:t>) </a:t>
            </a:r>
            <a:r>
              <a:rPr lang="pl" dirty="0"/>
              <a:t>- polega na próbie dwukrotnego wydania tych samych pieniędzy (kryptowaluty). </a:t>
            </a:r>
          </a:p>
          <a:p>
            <a:pPr marL="0" indent="0">
              <a:buNone/>
            </a:pPr>
            <a:endParaRPr lang="pl" dirty="0"/>
          </a:p>
          <a:p>
            <a:pPr marL="0" indent="0">
              <a:buNone/>
            </a:pPr>
            <a:r>
              <a:rPr lang="pl" dirty="0"/>
              <a:t>W realnym świecie nie ma możliwości ponownego użycia pieniędzy, którymi już za coś zapłaciliśmy, ponieważ fizycznie przechodzą one w posiadanie kogoś innego.</a:t>
            </a:r>
          </a:p>
          <a:p>
            <a:pPr marL="0" indent="0">
              <a:buNone/>
            </a:pPr>
            <a:r>
              <a:rPr lang="pl" dirty="0"/>
              <a:t>W przypadku kryptowalut owo „posiadanie” nie jest tak trywialną kwestią, gdyż o przynależności środków decyduje u nich rejestr transakcji zapisywany w łańcuchu bloków.</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Na czym polega </a:t>
            </a:r>
            <a:r>
              <a:rPr lang="pl-PL" dirty="0" err="1"/>
              <a:t>double</a:t>
            </a:r>
            <a:r>
              <a:rPr lang="pl-PL" dirty="0"/>
              <a:t> </a:t>
            </a:r>
            <a:r>
              <a:rPr lang="pl-PL" dirty="0" err="1"/>
              <a:t>spending</a:t>
            </a:r>
            <a:r>
              <a:rPr lang="pl-PL" dirty="0"/>
              <a:t>?</a:t>
            </a:r>
            <a:endParaRPr dirty="0"/>
          </a:p>
          <a:p>
            <a:pPr marL="0" lvl="0" indent="0" algn="l" rtl="0">
              <a:spcBef>
                <a:spcPts val="0"/>
              </a:spcBef>
              <a:spcAft>
                <a:spcPts val="0"/>
              </a:spcAft>
              <a:buNone/>
            </a:pPr>
            <a:endParaRPr dirty="0"/>
          </a:p>
        </p:txBody>
      </p:sp>
      <p:sp>
        <p:nvSpPr>
          <p:cNvPr id="208" name="Google Shape;208;p3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indent="0">
              <a:buNone/>
            </a:pPr>
            <a:endParaRPr lang="pl" dirty="0"/>
          </a:p>
          <a:p>
            <a:pPr marL="0" indent="0">
              <a:buNone/>
            </a:pPr>
            <a:r>
              <a:rPr lang="pl" dirty="0"/>
              <a:t>Rejestr transakcji zawiera ewidencję wszystkich płatności, jakie miały miejsce w obrębie danej sieci. W związku z tym, double spending sprowadza się do tego, że atakujący najpierw wydaje swoje tokeny, a następnie wymienia blok zawierający kluczową transakcję na nowy, nie zawierający owej transakcji.</a:t>
            </a:r>
          </a:p>
          <a:p>
            <a:pPr marL="0" indent="0">
              <a:buNone/>
            </a:pPr>
            <a:endParaRPr lang="pl" dirty="0"/>
          </a:p>
          <a:p>
            <a:pPr marL="0" indent="0">
              <a:buNone/>
            </a:pPr>
            <a:r>
              <a:rPr lang="pl" dirty="0"/>
              <a:t>Implikuje to sytuację, w której nieuczciwa jednostka posiada finalnie zarówno tokeny, które wcześniej wydał, oraz to, co za nie otrzymał.</a:t>
            </a:r>
            <a:endParaRPr dirty="0"/>
          </a:p>
        </p:txBody>
      </p:sp>
    </p:spTree>
    <p:extLst>
      <p:ext uri="{BB962C8B-B14F-4D97-AF65-F5344CB8AC3E}">
        <p14:creationId xmlns:p14="http://schemas.microsoft.com/office/powerpoint/2010/main" val="2816284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Rodzaje podwójnego wydatkowania</a:t>
            </a:r>
            <a:endParaRPr dirty="0"/>
          </a:p>
          <a:p>
            <a:pPr marL="0" lvl="0" indent="0" algn="l" rtl="0">
              <a:spcBef>
                <a:spcPts val="0"/>
              </a:spcBef>
              <a:spcAft>
                <a:spcPts val="0"/>
              </a:spcAft>
              <a:buNone/>
            </a:pPr>
            <a:endParaRPr dirty="0"/>
          </a:p>
        </p:txBody>
      </p:sp>
      <p:sp>
        <p:nvSpPr>
          <p:cNvPr id="208" name="Google Shape;208;p33"/>
          <p:cNvSpPr txBox="1">
            <a:spLocks noGrp="1"/>
          </p:cNvSpPr>
          <p:nvPr>
            <p:ph type="body" idx="1"/>
          </p:nvPr>
        </p:nvSpPr>
        <p:spPr>
          <a:xfrm>
            <a:off x="921300" y="1322023"/>
            <a:ext cx="8520600" cy="3339000"/>
          </a:xfrm>
          <a:prstGeom prst="rect">
            <a:avLst/>
          </a:prstGeom>
        </p:spPr>
        <p:txBody>
          <a:bodyPr spcFirstLastPara="1" wrap="square" lIns="91425" tIns="91425" rIns="91425" bIns="91425" anchor="t" anchorCtr="0">
            <a:noAutofit/>
          </a:bodyPr>
          <a:lstStyle/>
          <a:p>
            <a:pPr marL="285750" indent="-285750">
              <a:lnSpc>
                <a:spcPct val="200000"/>
              </a:lnSpc>
            </a:pPr>
            <a:r>
              <a:rPr lang="pl-PL" sz="2400" dirty="0"/>
              <a:t>Race </a:t>
            </a:r>
            <a:r>
              <a:rPr lang="pl-PL" sz="2400" dirty="0" err="1"/>
              <a:t>attack</a:t>
            </a:r>
            <a:endParaRPr lang="pl-PL" sz="2400" dirty="0"/>
          </a:p>
          <a:p>
            <a:pPr marL="0" indent="0">
              <a:lnSpc>
                <a:spcPct val="200000"/>
              </a:lnSpc>
              <a:buNone/>
            </a:pPr>
            <a:endParaRPr lang="pl-PL" sz="2400" dirty="0"/>
          </a:p>
          <a:p>
            <a:pPr marL="285750" indent="-285750">
              <a:lnSpc>
                <a:spcPct val="200000"/>
              </a:lnSpc>
            </a:pPr>
            <a:r>
              <a:rPr lang="pl-PL" sz="2400" dirty="0"/>
              <a:t>Vector76 </a:t>
            </a:r>
            <a:r>
              <a:rPr lang="pl-PL" sz="2400" dirty="0" err="1"/>
              <a:t>attack</a:t>
            </a:r>
            <a:endParaRPr lang="pl-PL" sz="2400" dirty="0"/>
          </a:p>
          <a:p>
            <a:pPr marL="285750" indent="-285750">
              <a:lnSpc>
                <a:spcPct val="150000"/>
              </a:lnSpc>
            </a:pPr>
            <a:endParaRPr lang="pl-PL" sz="2400" dirty="0"/>
          </a:p>
          <a:p>
            <a:pPr marL="0" indent="0">
              <a:lnSpc>
                <a:spcPct val="150000"/>
              </a:lnSpc>
              <a:buNone/>
            </a:pPr>
            <a:endParaRPr lang="pl-PL" sz="2400" dirty="0"/>
          </a:p>
          <a:p>
            <a:pPr marL="0" indent="0">
              <a:buNone/>
            </a:pPr>
            <a:endParaRPr lang="pl" sz="2400" dirty="0"/>
          </a:p>
        </p:txBody>
      </p:sp>
      <p:sp>
        <p:nvSpPr>
          <p:cNvPr id="4" name="Google Shape;208;p33">
            <a:extLst>
              <a:ext uri="{FF2B5EF4-FFF2-40B4-BE49-F238E27FC236}">
                <a16:creationId xmlns:a16="http://schemas.microsoft.com/office/drawing/2014/main" id="{483A2FBC-BC51-4B6B-991F-E37E3296528B}"/>
              </a:ext>
            </a:extLst>
          </p:cNvPr>
          <p:cNvSpPr txBox="1">
            <a:spLocks/>
          </p:cNvSpPr>
          <p:nvPr/>
        </p:nvSpPr>
        <p:spPr>
          <a:xfrm>
            <a:off x="5170294" y="1322023"/>
            <a:ext cx="4271606" cy="333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285750" indent="-285750">
              <a:lnSpc>
                <a:spcPct val="200000"/>
              </a:lnSpc>
            </a:pPr>
            <a:r>
              <a:rPr lang="pl-PL" sz="2400" dirty="0" err="1"/>
              <a:t>Finney</a:t>
            </a:r>
            <a:r>
              <a:rPr lang="pl-PL" sz="2400" dirty="0"/>
              <a:t> </a:t>
            </a:r>
            <a:r>
              <a:rPr lang="pl-PL" sz="2400" dirty="0" err="1"/>
              <a:t>attack</a:t>
            </a:r>
            <a:endParaRPr lang="pl-PL" sz="2400" dirty="0"/>
          </a:p>
          <a:p>
            <a:pPr marL="285750" indent="-285750">
              <a:lnSpc>
                <a:spcPct val="200000"/>
              </a:lnSpc>
            </a:pPr>
            <a:endParaRPr lang="pl-PL" sz="2400" dirty="0"/>
          </a:p>
          <a:p>
            <a:pPr marL="285750" indent="-285750">
              <a:lnSpc>
                <a:spcPct val="200000"/>
              </a:lnSpc>
            </a:pPr>
            <a:r>
              <a:rPr lang="pl-PL" sz="2400" dirty="0"/>
              <a:t>51% </a:t>
            </a:r>
            <a:r>
              <a:rPr lang="pl-PL" sz="2400" dirty="0" err="1"/>
              <a:t>attack</a:t>
            </a:r>
            <a:endParaRPr lang="pl-PL" sz="2400" dirty="0"/>
          </a:p>
          <a:p>
            <a:pPr marL="285750" indent="-285750">
              <a:lnSpc>
                <a:spcPct val="150000"/>
              </a:lnSpc>
            </a:pPr>
            <a:endParaRPr lang="pl-PL" sz="2400" dirty="0"/>
          </a:p>
          <a:p>
            <a:pPr marL="0" indent="0">
              <a:lnSpc>
                <a:spcPct val="150000"/>
              </a:lnSpc>
              <a:buFont typeface="Roboto"/>
              <a:buNone/>
            </a:pPr>
            <a:endParaRPr lang="pl-PL" sz="2400" dirty="0"/>
          </a:p>
          <a:p>
            <a:pPr marL="0" indent="0">
              <a:buFont typeface="Roboto"/>
              <a:buNone/>
            </a:pPr>
            <a:endParaRPr lang="pl" sz="2400" dirty="0"/>
          </a:p>
        </p:txBody>
      </p:sp>
    </p:spTree>
    <p:extLst>
      <p:ext uri="{BB962C8B-B14F-4D97-AF65-F5344CB8AC3E}">
        <p14:creationId xmlns:p14="http://schemas.microsoft.com/office/powerpoint/2010/main" val="1810239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err="1"/>
              <a:t>Double</a:t>
            </a:r>
            <a:r>
              <a:rPr lang="pl-PL" dirty="0"/>
              <a:t> </a:t>
            </a:r>
            <a:r>
              <a:rPr lang="pl-PL" dirty="0" err="1"/>
              <a:t>spending</a:t>
            </a:r>
            <a:r>
              <a:rPr lang="pl-PL" dirty="0"/>
              <a:t> – race </a:t>
            </a:r>
            <a:r>
              <a:rPr lang="pl-PL" dirty="0" err="1"/>
              <a:t>attack</a:t>
            </a:r>
            <a:r>
              <a:rPr lang="pl-PL" dirty="0"/>
              <a:t> </a:t>
            </a:r>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p:txBody>
          <a:bodyPr/>
          <a:lstStyle/>
          <a:p>
            <a:pPr marL="114300" indent="0">
              <a:buNone/>
            </a:pPr>
            <a:r>
              <a:rPr lang="pl-PL" dirty="0"/>
              <a:t>Atak ten ma miejsce, gdy </a:t>
            </a:r>
            <a:r>
              <a:rPr lang="pl-PL" i="1" dirty="0"/>
              <a:t>odbiorca</a:t>
            </a:r>
            <a:r>
              <a:rPr lang="pl-PL" dirty="0"/>
              <a:t> transakcji zaakceptuje niezweryfikowaną transakcję, która nie została jeszcze wykopana i zapisana na </a:t>
            </a:r>
            <a:r>
              <a:rPr lang="pl-PL" dirty="0" err="1"/>
              <a:t>blockchainie</a:t>
            </a:r>
            <a:r>
              <a:rPr lang="pl-PL" dirty="0"/>
              <a:t>.</a:t>
            </a:r>
          </a:p>
          <a:p>
            <a:pPr marL="114300" indent="0">
              <a:buNone/>
            </a:pPr>
            <a:endParaRPr lang="pl-PL" dirty="0"/>
          </a:p>
          <a:p>
            <a:pPr marL="114300" indent="0">
              <a:buNone/>
            </a:pPr>
            <a:r>
              <a:rPr lang="pl-PL" dirty="0"/>
              <a:t>Atakujący, czyli </a:t>
            </a:r>
            <a:r>
              <a:rPr lang="pl-PL" i="1" dirty="0"/>
              <a:t>nadawca</a:t>
            </a:r>
            <a:r>
              <a:rPr lang="pl-PL" dirty="0"/>
              <a:t> transakcji, generuje 2 transakcje:</a:t>
            </a:r>
          </a:p>
          <a:p>
            <a:pPr>
              <a:buFont typeface="+mj-lt"/>
              <a:buAutoNum type="arabicPeriod"/>
            </a:pPr>
            <a:r>
              <a:rPr lang="pl-PL" dirty="0"/>
              <a:t>W pierwszej wysyła swoje fundusze do innego użytkownika (</a:t>
            </a:r>
            <a:r>
              <a:rPr lang="pl-PL" i="1" dirty="0"/>
              <a:t>odbiorcy</a:t>
            </a:r>
            <a:r>
              <a:rPr lang="pl-PL" dirty="0"/>
              <a:t>), który akceptując ją wykonuje swoją cześć wynikającego z niej zobowiązania</a:t>
            </a:r>
          </a:p>
          <a:p>
            <a:pPr>
              <a:buFont typeface="+mj-lt"/>
              <a:buAutoNum type="arabicPeriod"/>
            </a:pPr>
            <a:r>
              <a:rPr lang="pl-PL" dirty="0"/>
              <a:t>W drugiej transakcji – wykorzystującej te same dane wejściowe co pierwsza – atakujący przesyła swoje fundusze na jakiś należący do siebie adres</a:t>
            </a:r>
          </a:p>
        </p:txBody>
      </p:sp>
    </p:spTree>
    <p:extLst>
      <p:ext uri="{BB962C8B-B14F-4D97-AF65-F5344CB8AC3E}">
        <p14:creationId xmlns:p14="http://schemas.microsoft.com/office/powerpoint/2010/main" val="2171649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err="1"/>
              <a:t>Double</a:t>
            </a:r>
            <a:r>
              <a:rPr lang="pl-PL" dirty="0"/>
              <a:t> </a:t>
            </a:r>
            <a:r>
              <a:rPr lang="pl-PL" dirty="0" err="1"/>
              <a:t>spending</a:t>
            </a:r>
            <a:r>
              <a:rPr lang="pl-PL" dirty="0"/>
              <a:t> – race </a:t>
            </a:r>
            <a:r>
              <a:rPr lang="pl-PL" dirty="0" err="1"/>
              <a:t>attack</a:t>
            </a:r>
            <a:endParaRPr lang="pl-PL" dirty="0"/>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p:txBody>
          <a:bodyPr/>
          <a:lstStyle/>
          <a:p>
            <a:pPr marL="114300" indent="0">
              <a:buNone/>
            </a:pPr>
            <a:r>
              <a:rPr lang="pl-PL" dirty="0"/>
              <a:t>Następnie obie transakcje są emitowane w tym samym momencie w sieci peer-to-peer.</a:t>
            </a:r>
          </a:p>
          <a:p>
            <a:pPr marL="114300" indent="0">
              <a:buNone/>
            </a:pPr>
            <a:r>
              <a:rPr lang="pl-PL" dirty="0"/>
              <a:t>Po ich otrzymaniu, górnicy zaczynają proces walidacji i dołączania do bloku obu transakcji. Tylko jedna z nich może być dodana do blockchaina, ponieważ po zaakceptowaniu jednej z nich, druga będzie mieć nieważne dane wejściowe.</a:t>
            </a:r>
          </a:p>
          <a:p>
            <a:pPr marL="114300" indent="0">
              <a:buNone/>
            </a:pPr>
            <a:r>
              <a:rPr lang="pl-PL" dirty="0"/>
              <a:t>Nieuczciwy </a:t>
            </a:r>
            <a:r>
              <a:rPr lang="pl-PL" i="1" dirty="0"/>
              <a:t>nadawca</a:t>
            </a:r>
            <a:r>
              <a:rPr lang="pl-PL" dirty="0"/>
              <a:t> chce, żeby ta druga została zaakceptowana jako pierwsza, jako że </a:t>
            </a:r>
            <a:r>
              <a:rPr lang="pl-PL" i="1" dirty="0"/>
              <a:t>odbiorca </a:t>
            </a:r>
            <a:r>
              <a:rPr lang="pl-PL" dirty="0"/>
              <a:t>już zaakceptował płatność i nie ma możliwości odwrócenia tej akcji. W tym celu ustawia wyższą opłatę transakcyjną, aby ta druga transakcja została potwierdzona przez górników szybciej niż pierwsza. </a:t>
            </a:r>
            <a:br>
              <a:rPr lang="pl-PL" dirty="0"/>
            </a:br>
            <a:r>
              <a:rPr lang="pl-PL" dirty="0"/>
              <a:t>Stąd nazwa ,,race </a:t>
            </a:r>
            <a:r>
              <a:rPr lang="pl-PL" dirty="0" err="1"/>
              <a:t>attack</a:t>
            </a:r>
            <a:r>
              <a:rPr lang="pl-PL" dirty="0"/>
              <a:t>”, czyli atak-wyścig. </a:t>
            </a:r>
          </a:p>
          <a:p>
            <a:pPr marL="114300" indent="0">
              <a:buNone/>
            </a:pPr>
            <a:endParaRPr lang="pl-PL" dirty="0"/>
          </a:p>
          <a:p>
            <a:pPr marL="114300" indent="0">
              <a:buNone/>
            </a:pPr>
            <a:endParaRPr lang="pl-PL" dirty="0"/>
          </a:p>
        </p:txBody>
      </p:sp>
    </p:spTree>
    <p:extLst>
      <p:ext uri="{BB962C8B-B14F-4D97-AF65-F5344CB8AC3E}">
        <p14:creationId xmlns:p14="http://schemas.microsoft.com/office/powerpoint/2010/main" val="233698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err="1"/>
              <a:t>Double</a:t>
            </a:r>
            <a:r>
              <a:rPr lang="pl-PL" dirty="0"/>
              <a:t> </a:t>
            </a:r>
            <a:r>
              <a:rPr lang="pl-PL" dirty="0" err="1"/>
              <a:t>spending</a:t>
            </a:r>
            <a:r>
              <a:rPr lang="pl-PL" dirty="0"/>
              <a:t> – </a:t>
            </a:r>
            <a:r>
              <a:rPr lang="pl-PL" dirty="0" err="1"/>
              <a:t>Finney</a:t>
            </a:r>
            <a:r>
              <a:rPr lang="pl-PL" dirty="0"/>
              <a:t> </a:t>
            </a:r>
            <a:r>
              <a:rPr lang="pl-PL" dirty="0" err="1"/>
              <a:t>attack</a:t>
            </a:r>
            <a:r>
              <a:rPr lang="pl-PL" dirty="0"/>
              <a:t> </a:t>
            </a:r>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a:xfrm>
            <a:off x="396950" y="1229875"/>
            <a:ext cx="8435350" cy="3339000"/>
          </a:xfrm>
        </p:spPr>
        <p:txBody>
          <a:bodyPr/>
          <a:lstStyle/>
          <a:p>
            <a:pPr marL="114300" indent="0">
              <a:buNone/>
            </a:pPr>
            <a:endParaRPr lang="pl-PL" dirty="0"/>
          </a:p>
          <a:p>
            <a:pPr marL="114300" indent="0">
              <a:buNone/>
            </a:pPr>
            <a:endParaRPr lang="pl-PL" dirty="0"/>
          </a:p>
          <a:p>
            <a:pPr marL="114300" indent="0">
              <a:buNone/>
            </a:pPr>
            <a:endParaRPr lang="pl-PL" dirty="0"/>
          </a:p>
          <a:p>
            <a:pPr marL="114300" indent="0">
              <a:buNone/>
            </a:pPr>
            <a:endParaRPr lang="pl-PL" dirty="0"/>
          </a:p>
          <a:p>
            <a:pPr marL="114300" indent="0">
              <a:buNone/>
            </a:pPr>
            <a:endParaRPr lang="pl-PL" dirty="0"/>
          </a:p>
          <a:p>
            <a:pPr marL="114300" indent="0">
              <a:buNone/>
            </a:pPr>
            <a:endParaRPr lang="pl-PL" dirty="0"/>
          </a:p>
          <a:p>
            <a:pPr marL="114300" indent="0">
              <a:buNone/>
            </a:pPr>
            <a:endParaRPr lang="pl-PL" dirty="0"/>
          </a:p>
          <a:p>
            <a:pPr marL="114300" indent="0">
              <a:buNone/>
            </a:pPr>
            <a:endParaRPr lang="pl-PL" dirty="0"/>
          </a:p>
          <a:p>
            <a:pPr marL="114300" indent="0">
              <a:buNone/>
            </a:pPr>
            <a:r>
              <a:rPr lang="pl-PL" sz="1600" i="1" dirty="0"/>
              <a:t>Nazwa tego ataku pochodzi od Hala </a:t>
            </a:r>
            <a:r>
              <a:rPr lang="pl-PL" sz="1600" i="1" dirty="0" err="1"/>
              <a:t>Finneya</a:t>
            </a:r>
            <a:r>
              <a:rPr lang="pl-PL" sz="1600" i="1" dirty="0"/>
              <a:t>,</a:t>
            </a:r>
          </a:p>
          <a:p>
            <a:pPr marL="114300" indent="0">
              <a:buNone/>
            </a:pPr>
            <a:r>
              <a:rPr lang="pl-PL" sz="1600" i="1" dirty="0"/>
              <a:t>który zasugerował go w powyższym komentarzu w 2011 roku</a:t>
            </a:r>
          </a:p>
        </p:txBody>
      </p:sp>
      <p:pic>
        <p:nvPicPr>
          <p:cNvPr id="4" name="Obraz 3">
            <a:extLst>
              <a:ext uri="{FF2B5EF4-FFF2-40B4-BE49-F238E27FC236}">
                <a16:creationId xmlns:a16="http://schemas.microsoft.com/office/drawing/2014/main" id="{F7CFD789-7CDC-4308-8AC4-36FDCB0B358D}"/>
              </a:ext>
            </a:extLst>
          </p:cNvPr>
          <p:cNvPicPr>
            <a:picLocks noChangeAspect="1"/>
          </p:cNvPicPr>
          <p:nvPr/>
        </p:nvPicPr>
        <p:blipFill>
          <a:blip r:embed="rId2"/>
          <a:stretch>
            <a:fillRect/>
          </a:stretch>
        </p:blipFill>
        <p:spPr>
          <a:xfrm>
            <a:off x="311700" y="1175011"/>
            <a:ext cx="8618967" cy="2507197"/>
          </a:xfrm>
          <a:prstGeom prst="rect">
            <a:avLst/>
          </a:prstGeom>
        </p:spPr>
      </p:pic>
    </p:spTree>
    <p:extLst>
      <p:ext uri="{BB962C8B-B14F-4D97-AF65-F5344CB8AC3E}">
        <p14:creationId xmlns:p14="http://schemas.microsoft.com/office/powerpoint/2010/main" val="1428625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err="1"/>
              <a:t>Double</a:t>
            </a:r>
            <a:r>
              <a:rPr lang="pl-PL" dirty="0"/>
              <a:t> </a:t>
            </a:r>
            <a:r>
              <a:rPr lang="pl-PL" dirty="0" err="1"/>
              <a:t>spending</a:t>
            </a:r>
            <a:r>
              <a:rPr lang="pl-PL" dirty="0"/>
              <a:t> – </a:t>
            </a:r>
            <a:r>
              <a:rPr lang="pl-PL" dirty="0" err="1"/>
              <a:t>Finney</a:t>
            </a:r>
            <a:r>
              <a:rPr lang="pl-PL" dirty="0"/>
              <a:t> </a:t>
            </a:r>
            <a:r>
              <a:rPr lang="pl-PL" dirty="0" err="1"/>
              <a:t>attack</a:t>
            </a:r>
            <a:r>
              <a:rPr lang="pl-PL" dirty="0"/>
              <a:t> </a:t>
            </a:r>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a:xfrm>
            <a:off x="552445" y="1071335"/>
            <a:ext cx="8435350" cy="3662165"/>
          </a:xfrm>
        </p:spPr>
        <p:txBody>
          <a:bodyPr/>
          <a:lstStyle/>
          <a:p>
            <a:pPr marL="114300" indent="0">
              <a:buNone/>
            </a:pPr>
            <a:r>
              <a:rPr lang="pl-PL" b="1" dirty="0"/>
              <a:t>Atak </a:t>
            </a:r>
            <a:r>
              <a:rPr lang="pl-PL" b="1" dirty="0" err="1"/>
              <a:t>Finneya</a:t>
            </a:r>
            <a:r>
              <a:rPr lang="pl-PL" dirty="0"/>
              <a:t> to odmiana race-ataku, w której atakujący jest równocześnie górnikiem. Opiera się na następującym schemacie:</a:t>
            </a:r>
          </a:p>
          <a:p>
            <a:pPr marL="114300" indent="0">
              <a:buNone/>
            </a:pPr>
            <a:endParaRPr lang="pl-PL" dirty="0"/>
          </a:p>
          <a:p>
            <a:pPr marL="571500" indent="-457200">
              <a:buFont typeface="+mj-lt"/>
              <a:buAutoNum type="arabicParenR"/>
            </a:pPr>
            <a:r>
              <a:rPr lang="pl-PL" dirty="0"/>
              <a:t>Haker przygotowuje 2 transakcje (tak jak w </a:t>
            </a:r>
            <a:r>
              <a:rPr lang="pl-PL" i="1" dirty="0"/>
              <a:t>race </a:t>
            </a:r>
            <a:r>
              <a:rPr lang="pl-PL" i="1" dirty="0" err="1"/>
              <a:t>attack</a:t>
            </a:r>
            <a:br>
              <a:rPr lang="pl-PL" i="1" dirty="0"/>
            </a:br>
            <a:r>
              <a:rPr lang="pl-PL" dirty="0"/>
              <a:t>– pierwsza do </a:t>
            </a:r>
            <a:r>
              <a:rPr lang="pl-PL" i="1" dirty="0"/>
              <a:t>odbiorcy</a:t>
            </a:r>
            <a:r>
              <a:rPr lang="pl-PL" dirty="0"/>
              <a:t> i druga na swój adres) i próbuje wykopać blok, w którym zawarł drugą transakcję</a:t>
            </a:r>
          </a:p>
          <a:p>
            <a:pPr marL="571500" indent="-457200">
              <a:buFont typeface="+mj-lt"/>
              <a:buAutoNum type="arabicParenR" startAt="2"/>
            </a:pPr>
            <a:r>
              <a:rPr lang="pl-PL" sz="1800" dirty="0"/>
              <a:t>Gdy odnajdzie blok, nie rozgłasza go </a:t>
            </a:r>
          </a:p>
          <a:p>
            <a:pPr marL="571500" indent="-457200">
              <a:buFont typeface="+mj-lt"/>
              <a:buAutoNum type="arabicParenR" startAt="2"/>
            </a:pPr>
            <a:r>
              <a:rPr lang="pl-PL" sz="1800" dirty="0"/>
              <a:t>Zamiast tego, wysyła pierwszą transakcję i czeka na jej zaakceptowanie przez</a:t>
            </a:r>
            <a:r>
              <a:rPr lang="pl-PL" sz="1800" i="1" dirty="0"/>
              <a:t> </a:t>
            </a:r>
            <a:r>
              <a:rPr lang="pl-PL" sz="1800" dirty="0"/>
              <a:t>kontrahenta</a:t>
            </a:r>
            <a:endParaRPr lang="pl-PL" sz="1800" i="1" dirty="0"/>
          </a:p>
          <a:p>
            <a:pPr marL="114300" indent="0">
              <a:buNone/>
            </a:pPr>
            <a:endParaRPr lang="pl-PL" dirty="0"/>
          </a:p>
        </p:txBody>
      </p:sp>
    </p:spTree>
    <p:extLst>
      <p:ext uri="{BB962C8B-B14F-4D97-AF65-F5344CB8AC3E}">
        <p14:creationId xmlns:p14="http://schemas.microsoft.com/office/powerpoint/2010/main" val="553498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err="1"/>
              <a:t>Double</a:t>
            </a:r>
            <a:r>
              <a:rPr lang="pl-PL" dirty="0"/>
              <a:t> </a:t>
            </a:r>
            <a:r>
              <a:rPr lang="pl-PL" dirty="0" err="1"/>
              <a:t>spending</a:t>
            </a:r>
            <a:r>
              <a:rPr lang="pl-PL" dirty="0"/>
              <a:t> – </a:t>
            </a:r>
            <a:r>
              <a:rPr lang="pl-PL" dirty="0" err="1"/>
              <a:t>Finney</a:t>
            </a:r>
            <a:r>
              <a:rPr lang="pl-PL" dirty="0"/>
              <a:t> </a:t>
            </a:r>
            <a:r>
              <a:rPr lang="pl-PL" dirty="0" err="1"/>
              <a:t>attack</a:t>
            </a:r>
            <a:r>
              <a:rPr lang="pl-PL" dirty="0"/>
              <a:t> </a:t>
            </a:r>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a:xfrm>
            <a:off x="311700" y="1188351"/>
            <a:ext cx="3856441" cy="3339000"/>
          </a:xfrm>
        </p:spPr>
        <p:txBody>
          <a:bodyPr/>
          <a:lstStyle/>
          <a:p>
            <a:pPr>
              <a:buFont typeface="+mj-lt"/>
              <a:buAutoNum type="arabicParenR" startAt="4"/>
            </a:pPr>
            <a:r>
              <a:rPr lang="pl-PL" dirty="0"/>
              <a:t>Gdy tylko </a:t>
            </a:r>
            <a:r>
              <a:rPr lang="pl-PL" i="1" dirty="0"/>
              <a:t>odbiorca</a:t>
            </a:r>
            <a:r>
              <a:rPr lang="pl-PL" dirty="0"/>
              <a:t> zatwierdzi płatność i tym samym nieodwracalnie zrealizuje swoją część transakcji, atakujący rozgłasza swój ukryty wcześniej blok. Zawarta w nim transakcja przesyłająca fundusze na inny adres zastępuje niepotwierdzoną płatność do </a:t>
            </a:r>
            <a:r>
              <a:rPr lang="pl-PL" i="1" dirty="0"/>
              <a:t>odbiorcy. </a:t>
            </a:r>
          </a:p>
        </p:txBody>
      </p:sp>
      <p:pic>
        <p:nvPicPr>
          <p:cNvPr id="5" name="Obraz 4">
            <a:extLst>
              <a:ext uri="{FF2B5EF4-FFF2-40B4-BE49-F238E27FC236}">
                <a16:creationId xmlns:a16="http://schemas.microsoft.com/office/drawing/2014/main" id="{D2552BAC-3DC6-423D-B52E-0CD18CE05A5D}"/>
              </a:ext>
            </a:extLst>
          </p:cNvPr>
          <p:cNvPicPr>
            <a:picLocks noChangeAspect="1"/>
          </p:cNvPicPr>
          <p:nvPr/>
        </p:nvPicPr>
        <p:blipFill>
          <a:blip r:embed="rId2"/>
          <a:stretch>
            <a:fillRect/>
          </a:stretch>
        </p:blipFill>
        <p:spPr>
          <a:xfrm>
            <a:off x="4419601" y="1135362"/>
            <a:ext cx="4312919" cy="2581590"/>
          </a:xfrm>
          <a:prstGeom prst="rect">
            <a:avLst/>
          </a:prstGeom>
        </p:spPr>
      </p:pic>
    </p:spTree>
    <p:extLst>
      <p:ext uri="{BB962C8B-B14F-4D97-AF65-F5344CB8AC3E}">
        <p14:creationId xmlns:p14="http://schemas.microsoft.com/office/powerpoint/2010/main" val="4282433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err="1"/>
              <a:t>Double</a:t>
            </a:r>
            <a:r>
              <a:rPr lang="pl-PL" dirty="0"/>
              <a:t> </a:t>
            </a:r>
            <a:r>
              <a:rPr lang="pl-PL" dirty="0" err="1"/>
              <a:t>spending</a:t>
            </a:r>
            <a:r>
              <a:rPr lang="pl-PL" dirty="0"/>
              <a:t> – </a:t>
            </a:r>
            <a:r>
              <a:rPr lang="pl-PL" dirty="0" err="1"/>
              <a:t>Finney</a:t>
            </a:r>
            <a:r>
              <a:rPr lang="pl-PL" dirty="0"/>
              <a:t> </a:t>
            </a:r>
            <a:r>
              <a:rPr lang="pl-PL" dirty="0" err="1"/>
              <a:t>attack</a:t>
            </a:r>
            <a:r>
              <a:rPr lang="pl-PL" dirty="0"/>
              <a:t> </a:t>
            </a:r>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a:xfrm>
            <a:off x="396950" y="1229875"/>
            <a:ext cx="8435350" cy="3339000"/>
          </a:xfrm>
        </p:spPr>
        <p:txBody>
          <a:bodyPr/>
          <a:lstStyle/>
          <a:p>
            <a:pPr>
              <a:buFont typeface="+mj-lt"/>
              <a:buAutoNum type="arabicParenR" startAt="5"/>
            </a:pPr>
            <a:r>
              <a:rPr lang="pl-PL" i="1" dirty="0"/>
              <a:t>Odbiorca </a:t>
            </a:r>
            <a:r>
              <a:rPr lang="pl-PL" dirty="0"/>
              <a:t>nie może korzystać z uzyskanych w wyniku transakcji funduszy </a:t>
            </a:r>
            <a:r>
              <a:rPr lang="pl-PL" i="1" dirty="0"/>
              <a:t>nadawcy</a:t>
            </a:r>
            <a:r>
              <a:rPr lang="pl-PL" dirty="0"/>
              <a:t>, ponieważ według pozostałych użytkowników sieci, kierujących się rejestrem transakcji, nie stanowią one (i nigdy nie stanowiły) jego własności. Nie może również odzyskać swoich pieniędzy, ponieważ transfer środków   w systemie blockchain jest nieodwracalny.</a:t>
            </a:r>
            <a:endParaRPr lang="pl-PL" i="1" dirty="0"/>
          </a:p>
        </p:txBody>
      </p:sp>
    </p:spTree>
    <p:extLst>
      <p:ext uri="{BB962C8B-B14F-4D97-AF65-F5344CB8AC3E}">
        <p14:creationId xmlns:p14="http://schemas.microsoft.com/office/powerpoint/2010/main" val="285119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err="1"/>
              <a:t>Double</a:t>
            </a:r>
            <a:r>
              <a:rPr lang="pl-PL" dirty="0"/>
              <a:t> </a:t>
            </a:r>
            <a:r>
              <a:rPr lang="pl-PL" dirty="0" err="1"/>
              <a:t>spending</a:t>
            </a:r>
            <a:r>
              <a:rPr lang="pl-PL" dirty="0"/>
              <a:t> – </a:t>
            </a:r>
            <a:r>
              <a:rPr lang="pl-PL" dirty="0" err="1"/>
              <a:t>Finney</a:t>
            </a:r>
            <a:r>
              <a:rPr lang="pl-PL" dirty="0"/>
              <a:t> </a:t>
            </a:r>
            <a:r>
              <a:rPr lang="pl-PL" dirty="0" err="1"/>
              <a:t>attack</a:t>
            </a:r>
            <a:r>
              <a:rPr lang="pl-PL" dirty="0"/>
              <a:t> </a:t>
            </a:r>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a:xfrm>
            <a:off x="396950" y="1229875"/>
            <a:ext cx="8015530" cy="3339000"/>
          </a:xfrm>
        </p:spPr>
        <p:txBody>
          <a:bodyPr/>
          <a:lstStyle/>
          <a:p>
            <a:pPr marL="114300" indent="0">
              <a:buNone/>
            </a:pPr>
            <a:r>
              <a:rPr lang="pl-PL" dirty="0"/>
              <a:t>Ten rodzaj ataku jest bardzo trudny do przeprowadzenia, ponieważ atakujący musi wykopać blok przed pozostałymi górnikami, a następnie transakcja z odbiorcą musi zostać zaakceptowana zanim inny górnik wykopie blok. Oznacza to, że szansa na powodzenie tego typu ataku jest tym większa im większą moc obliczeniową (</a:t>
            </a:r>
            <a:r>
              <a:rPr lang="pl-PL" i="1" dirty="0" err="1"/>
              <a:t>hashrate</a:t>
            </a:r>
            <a:r>
              <a:rPr lang="pl-PL" dirty="0"/>
              <a:t>) ma górnik. </a:t>
            </a:r>
          </a:p>
          <a:p>
            <a:pPr marL="114300" indent="0">
              <a:buNone/>
            </a:pPr>
            <a:endParaRPr lang="pl-PL" dirty="0"/>
          </a:p>
          <a:p>
            <a:pPr marL="114300" indent="0">
              <a:buNone/>
            </a:pPr>
            <a:r>
              <a:rPr lang="pl-PL" dirty="0"/>
              <a:t>Jeżeli inna jednostka wykopie blok zanim nastąpi potwierdzenie fałszowanej transakcji, atakujący stracił również uzyskaną nagrodę</a:t>
            </a:r>
          </a:p>
          <a:p>
            <a:pPr marL="114300" indent="0">
              <a:buNone/>
            </a:pPr>
            <a:r>
              <a:rPr lang="pl-PL" dirty="0"/>
              <a:t>za wykopanie (</a:t>
            </a:r>
            <a:r>
              <a:rPr lang="pl-PL" i="1" dirty="0"/>
              <a:t>block </a:t>
            </a:r>
            <a:r>
              <a:rPr lang="pl-PL" i="1" dirty="0" err="1"/>
              <a:t>reward</a:t>
            </a:r>
            <a:r>
              <a:rPr lang="pl-PL" dirty="0"/>
              <a:t>). </a:t>
            </a:r>
          </a:p>
        </p:txBody>
      </p:sp>
    </p:spTree>
    <p:extLst>
      <p:ext uri="{BB962C8B-B14F-4D97-AF65-F5344CB8AC3E}">
        <p14:creationId xmlns:p14="http://schemas.microsoft.com/office/powerpoint/2010/main" val="341222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F38BA6-A449-42A4-BA52-F660C75FD8D1}"/>
              </a:ext>
            </a:extLst>
          </p:cNvPr>
          <p:cNvSpPr>
            <a:spLocks noGrp="1"/>
          </p:cNvSpPr>
          <p:nvPr>
            <p:ph type="title"/>
          </p:nvPr>
        </p:nvSpPr>
        <p:spPr/>
        <p:txBody>
          <a:bodyPr/>
          <a:lstStyle/>
          <a:p>
            <a:pPr algn="ctr"/>
            <a:r>
              <a:rPr lang="pl" sz="2600" dirty="0"/>
              <a:t>Rodzaje algorytmów kryptograficznych</a:t>
            </a:r>
            <a:endParaRPr lang="pl-PL" dirty="0"/>
          </a:p>
        </p:txBody>
      </p:sp>
      <p:sp>
        <p:nvSpPr>
          <p:cNvPr id="3" name="Symbol zastępczy tekstu 2">
            <a:extLst>
              <a:ext uri="{FF2B5EF4-FFF2-40B4-BE49-F238E27FC236}">
                <a16:creationId xmlns:a16="http://schemas.microsoft.com/office/drawing/2014/main" id="{3E1BA5E4-6D80-498A-83A8-F5313245A60F}"/>
              </a:ext>
            </a:extLst>
          </p:cNvPr>
          <p:cNvSpPr>
            <a:spLocks noGrp="1"/>
          </p:cNvSpPr>
          <p:nvPr>
            <p:ph type="body" idx="1"/>
          </p:nvPr>
        </p:nvSpPr>
        <p:spPr>
          <a:xfrm>
            <a:off x="311700" y="1229875"/>
            <a:ext cx="8314140" cy="3339000"/>
          </a:xfrm>
        </p:spPr>
        <p:txBody>
          <a:bodyPr/>
          <a:lstStyle/>
          <a:p>
            <a:pPr>
              <a:buFont typeface="+mj-lt"/>
              <a:buAutoNum type="arabicPeriod" startAt="2"/>
            </a:pPr>
            <a:r>
              <a:rPr lang="pl-PL" b="1" dirty="0"/>
              <a:t>Kryptografia klucza asymetrycznego </a:t>
            </a:r>
            <a:r>
              <a:rPr lang="pl-PL" dirty="0"/>
              <a:t>— ta metoda szyfrowania wykorzystuje parę kluczy tj. klucz szyfrowania i klucz odszyfrowywania, nazwane odpowiednio: kluczem publicznym i kluczem prywatnym. Jest również nazywana kryptografią klucza publicznego.</a:t>
            </a:r>
            <a:br>
              <a:rPr lang="pl-PL" dirty="0"/>
            </a:br>
            <a:endParaRPr lang="pl-PL" dirty="0"/>
          </a:p>
          <a:p>
            <a:pPr>
              <a:buFont typeface="+mj-lt"/>
              <a:buAutoNum type="arabicPeriod" startAt="2"/>
            </a:pPr>
            <a:r>
              <a:rPr lang="pl-PL" b="1" dirty="0"/>
              <a:t>Funkcje haszujące </a:t>
            </a:r>
            <a:r>
              <a:rPr lang="pl-PL" dirty="0"/>
              <a:t>(inaczej: funkcje skrótu/funkcje mieszające) – ten rodzaj szyfrowania nie wykorzystuje kluczy i działa tylko w jedną stronę (jest jednokierunkowy). Wykorzystuje szyfr do generowania hasza (skrótu) o stałej długości z tekstu jawnego. Odzyskanie zawartości</a:t>
            </a:r>
            <a:br>
              <a:rPr lang="pl-PL" dirty="0"/>
            </a:br>
            <a:r>
              <a:rPr lang="pl-PL" dirty="0"/>
              <a:t>tekstu jawnego z hasza jest niemożliwe.</a:t>
            </a:r>
          </a:p>
          <a:p>
            <a:endParaRPr lang="pl-PL" dirty="0"/>
          </a:p>
        </p:txBody>
      </p:sp>
    </p:spTree>
    <p:extLst>
      <p:ext uri="{BB962C8B-B14F-4D97-AF65-F5344CB8AC3E}">
        <p14:creationId xmlns:p14="http://schemas.microsoft.com/office/powerpoint/2010/main" val="2392269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err="1"/>
              <a:t>Double</a:t>
            </a:r>
            <a:r>
              <a:rPr lang="pl-PL" dirty="0"/>
              <a:t> </a:t>
            </a:r>
            <a:r>
              <a:rPr lang="pl-PL" dirty="0" err="1"/>
              <a:t>spending</a:t>
            </a:r>
            <a:r>
              <a:rPr lang="pl-PL" dirty="0"/>
              <a:t> – Vector76 </a:t>
            </a:r>
            <a:r>
              <a:rPr lang="pl-PL" dirty="0" err="1"/>
              <a:t>attack</a:t>
            </a:r>
            <a:r>
              <a:rPr lang="pl-PL" dirty="0"/>
              <a:t> </a:t>
            </a:r>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a:xfrm>
            <a:off x="396950" y="1229875"/>
            <a:ext cx="8435350" cy="3339000"/>
          </a:xfrm>
        </p:spPr>
        <p:txBody>
          <a:bodyPr/>
          <a:lstStyle/>
          <a:p>
            <a:pPr marL="114300" indent="0">
              <a:buNone/>
            </a:pPr>
            <a:r>
              <a:rPr lang="pl-PL" i="1" dirty="0"/>
              <a:t>Nazwa tego ataku pochodzi od </a:t>
            </a:r>
            <a:r>
              <a:rPr lang="pl-PL" i="1" dirty="0" err="1"/>
              <a:t>nickname’u</a:t>
            </a:r>
            <a:r>
              <a:rPr lang="pl-PL" i="1" dirty="0"/>
              <a:t> użytkownika Vector76, który opisał go na forum bitcointalk.org.</a:t>
            </a:r>
          </a:p>
          <a:p>
            <a:pPr marL="114300" indent="0">
              <a:buNone/>
            </a:pPr>
            <a:endParaRPr lang="pl-PL" i="1" dirty="0"/>
          </a:p>
          <a:p>
            <a:pPr>
              <a:buFont typeface="Wingdings" panose="05000000000000000000" pitchFamily="2" charset="2"/>
              <a:buChar char="v"/>
            </a:pPr>
            <a:r>
              <a:rPr lang="pl-PL" dirty="0"/>
              <a:t>Aby przeprowadzić ten atak, nieuczciwy górnik powinien ustanowić bezpośrednie połączenie swojego węzła z celem ataku - </a:t>
            </a:r>
            <a:r>
              <a:rPr lang="pl-PL" i="1" dirty="0"/>
              <a:t>odbiorcą</a:t>
            </a:r>
            <a:r>
              <a:rPr lang="pl-PL" dirty="0"/>
              <a:t> (załóżmy, że będzie to giełda kryptowalut). </a:t>
            </a:r>
          </a:p>
          <a:p>
            <a:pPr>
              <a:buFont typeface="Wingdings" panose="05000000000000000000" pitchFamily="2" charset="2"/>
              <a:buChar char="v"/>
            </a:pPr>
            <a:r>
              <a:rPr lang="pl-PL" dirty="0"/>
              <a:t>Podobnie jak w ataku </a:t>
            </a:r>
            <a:r>
              <a:rPr lang="pl-PL" dirty="0" err="1"/>
              <a:t>Finneya</a:t>
            </a:r>
            <a:r>
              <a:rPr lang="pl-PL" dirty="0"/>
              <a:t>, atakujący musi przygotować transakcję oraz wykopać blok zawierający tę transakcję. Transakcja deponuje u </a:t>
            </a:r>
            <a:r>
              <a:rPr lang="pl-PL" i="1" dirty="0"/>
              <a:t>odbiorcy</a:t>
            </a:r>
            <a:r>
              <a:rPr lang="pl-PL" dirty="0"/>
              <a:t> zasoby finansowe o dużej wartości (przykładowo 25 BTC). </a:t>
            </a:r>
          </a:p>
          <a:p>
            <a:pPr marL="114300" indent="0">
              <a:buNone/>
            </a:pPr>
            <a:endParaRPr lang="pl-PL" dirty="0"/>
          </a:p>
          <a:p>
            <a:pPr marL="114300" indent="0">
              <a:buNone/>
            </a:pPr>
            <a:endParaRPr lang="pl-PL" dirty="0"/>
          </a:p>
        </p:txBody>
      </p:sp>
    </p:spTree>
    <p:extLst>
      <p:ext uri="{BB962C8B-B14F-4D97-AF65-F5344CB8AC3E}">
        <p14:creationId xmlns:p14="http://schemas.microsoft.com/office/powerpoint/2010/main" val="3440857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err="1"/>
              <a:t>Double</a:t>
            </a:r>
            <a:r>
              <a:rPr lang="pl-PL" dirty="0"/>
              <a:t> </a:t>
            </a:r>
            <a:r>
              <a:rPr lang="pl-PL" dirty="0" err="1"/>
              <a:t>spending</a:t>
            </a:r>
            <a:r>
              <a:rPr lang="pl-PL" dirty="0"/>
              <a:t> – Vector76 </a:t>
            </a:r>
            <a:r>
              <a:rPr lang="pl-PL" dirty="0" err="1"/>
              <a:t>attack</a:t>
            </a:r>
            <a:r>
              <a:rPr lang="pl-PL" dirty="0"/>
              <a:t> </a:t>
            </a:r>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a:xfrm>
            <a:off x="396950" y="1229875"/>
            <a:ext cx="8435350" cy="3339000"/>
          </a:xfrm>
        </p:spPr>
        <p:txBody>
          <a:bodyPr/>
          <a:lstStyle/>
          <a:p>
            <a:pPr>
              <a:buFont typeface="Wingdings" panose="05000000000000000000" pitchFamily="2" charset="2"/>
              <a:buChar char="v"/>
            </a:pPr>
            <a:r>
              <a:rPr lang="pl-PL" dirty="0"/>
              <a:t>W następnej kolejności czeka, aż inna jednostka ogłosi wykopanie bloku. Gdy to się stanie, od razu wysyła swój blok do </a:t>
            </a:r>
            <a:r>
              <a:rPr lang="pl-PL" i="1" dirty="0"/>
              <a:t>odbiorcy</a:t>
            </a:r>
            <a:r>
              <a:rPr lang="pl-PL" dirty="0"/>
              <a:t>, który go zatwierdza, zakładając, że jest to prawdziwy łańcuch. </a:t>
            </a:r>
          </a:p>
          <a:p>
            <a:pPr>
              <a:buFont typeface="Wingdings" panose="05000000000000000000" pitchFamily="2" charset="2"/>
              <a:buChar char="v"/>
            </a:pPr>
            <a:r>
              <a:rPr lang="pl-PL" dirty="0"/>
              <a:t>W tym samym momencie w innej części sieci zatwierdzany jest równolegle inny blok, co doprowadziło do rozgałęzienia blockchaina, czyli </a:t>
            </a:r>
            <a:r>
              <a:rPr lang="pl-PL" i="1" dirty="0" err="1"/>
              <a:t>forka</a:t>
            </a:r>
            <a:r>
              <a:rPr lang="pl-PL" dirty="0"/>
              <a:t>.</a:t>
            </a:r>
          </a:p>
          <a:p>
            <a:pPr>
              <a:buFont typeface="Wingdings" panose="05000000000000000000" pitchFamily="2" charset="2"/>
              <a:buChar char="v"/>
            </a:pPr>
            <a:r>
              <a:rPr lang="pl-PL" dirty="0"/>
              <a:t>Następnie atakujący żąda wypłaty środków, w związku z czym giełda generuje transakcję zwrotną, która zostanie uwzględniona w kolejnym bloku.</a:t>
            </a:r>
          </a:p>
        </p:txBody>
      </p:sp>
    </p:spTree>
    <p:extLst>
      <p:ext uri="{BB962C8B-B14F-4D97-AF65-F5344CB8AC3E}">
        <p14:creationId xmlns:p14="http://schemas.microsoft.com/office/powerpoint/2010/main" val="1289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err="1"/>
              <a:t>Double</a:t>
            </a:r>
            <a:r>
              <a:rPr lang="pl-PL" dirty="0"/>
              <a:t> </a:t>
            </a:r>
            <a:r>
              <a:rPr lang="pl-PL" dirty="0" err="1"/>
              <a:t>spending</a:t>
            </a:r>
            <a:r>
              <a:rPr lang="pl-PL" dirty="0"/>
              <a:t> – Vector76 </a:t>
            </a:r>
            <a:r>
              <a:rPr lang="pl-PL" dirty="0" err="1"/>
              <a:t>attack</a:t>
            </a:r>
            <a:r>
              <a:rPr lang="pl-PL" dirty="0"/>
              <a:t> </a:t>
            </a:r>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a:xfrm>
            <a:off x="396950" y="1229875"/>
            <a:ext cx="8435350" cy="3339000"/>
          </a:xfrm>
        </p:spPr>
        <p:txBody>
          <a:bodyPr/>
          <a:lstStyle/>
          <a:p>
            <a:pPr>
              <a:buFont typeface="Wingdings" panose="05000000000000000000" pitchFamily="2" charset="2"/>
              <a:buChar char="v"/>
            </a:pPr>
            <a:r>
              <a:rPr lang="pl-PL" dirty="0"/>
              <a:t>W tym momencie możliwe są 2 scenariusze: </a:t>
            </a:r>
          </a:p>
          <a:p>
            <a:pPr lvl="1"/>
            <a:r>
              <a:rPr lang="pl-PL" sz="1800" dirty="0" err="1"/>
              <a:t>fork</a:t>
            </a:r>
            <a:r>
              <a:rPr lang="pl-PL" sz="1800" dirty="0"/>
              <a:t> zawierający blok atakującego zostanie obowiązującym łańcuchem i atakujący po prostu wpłacił i wypłacił fundusze</a:t>
            </a:r>
          </a:p>
          <a:p>
            <a:pPr lvl="1"/>
            <a:r>
              <a:rPr lang="pl-PL" sz="1800" dirty="0" err="1"/>
              <a:t>fork</a:t>
            </a:r>
            <a:r>
              <a:rPr lang="pl-PL" sz="1800" dirty="0"/>
              <a:t> niezawierający transakcji atakującego zostanie obowiązującym łańcuchem i atakujący otrzyma zwrot pieniędzy, których według rejestru transakcji nigdy nie wpłacił (</a:t>
            </a:r>
            <a:r>
              <a:rPr lang="pl-PL" sz="1800" dirty="0" err="1"/>
              <a:t>double</a:t>
            </a:r>
            <a:r>
              <a:rPr lang="pl-PL" sz="1800" dirty="0"/>
              <a:t> </a:t>
            </a:r>
            <a:r>
              <a:rPr lang="pl-PL" sz="1800" dirty="0" err="1"/>
              <a:t>spending</a:t>
            </a:r>
            <a:r>
              <a:rPr lang="pl-PL" sz="1800" dirty="0"/>
              <a:t>), czyli giełda straci 25 BTC</a:t>
            </a:r>
          </a:p>
        </p:txBody>
      </p:sp>
    </p:spTree>
    <p:extLst>
      <p:ext uri="{BB962C8B-B14F-4D97-AF65-F5344CB8AC3E}">
        <p14:creationId xmlns:p14="http://schemas.microsoft.com/office/powerpoint/2010/main" val="2994938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err="1"/>
              <a:t>Double</a:t>
            </a:r>
            <a:r>
              <a:rPr lang="pl-PL" dirty="0"/>
              <a:t> </a:t>
            </a:r>
            <a:r>
              <a:rPr lang="pl-PL" dirty="0" err="1"/>
              <a:t>spending</a:t>
            </a:r>
            <a:r>
              <a:rPr lang="pl-PL" dirty="0"/>
              <a:t> – Vector76 </a:t>
            </a:r>
            <a:r>
              <a:rPr lang="pl-PL" dirty="0" err="1"/>
              <a:t>attack</a:t>
            </a:r>
            <a:r>
              <a:rPr lang="pl-PL" dirty="0"/>
              <a:t> </a:t>
            </a:r>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a:xfrm>
            <a:off x="396950" y="1229875"/>
            <a:ext cx="8435350" cy="3339000"/>
          </a:xfrm>
        </p:spPr>
        <p:txBody>
          <a:bodyPr/>
          <a:lstStyle/>
          <a:p>
            <a:pPr marL="114300" indent="0">
              <a:buNone/>
            </a:pPr>
            <a:r>
              <a:rPr lang="pl-PL" dirty="0"/>
              <a:t>Można zauważyć, że istnieje duże prawdopodobieństwo sukcesu przy realizacji tego typu ataku. Jednakże w rzeczywistości jest ono minimalne, z racji, że jego kluczowym założeniem jest natychmiastowe zwracanie funduszy przez giełdę, a zdecydowana większość takich serwisów wymaga przynajmniej od 2 do 6 potwierdzeń (wykopanych kolejnych bloków) przed realizacją transakcji zwrotnej. </a:t>
            </a:r>
          </a:p>
          <a:p>
            <a:pPr marL="114300" indent="0">
              <a:buNone/>
            </a:pPr>
            <a:endParaRPr lang="pl-PL" dirty="0"/>
          </a:p>
        </p:txBody>
      </p:sp>
    </p:spTree>
    <p:extLst>
      <p:ext uri="{BB962C8B-B14F-4D97-AF65-F5344CB8AC3E}">
        <p14:creationId xmlns:p14="http://schemas.microsoft.com/office/powerpoint/2010/main" val="1149212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7A09C1-FA2F-4C41-A15F-00F2F2577128}"/>
              </a:ext>
            </a:extLst>
          </p:cNvPr>
          <p:cNvSpPr>
            <a:spLocks noGrp="1"/>
          </p:cNvSpPr>
          <p:nvPr>
            <p:ph type="title"/>
          </p:nvPr>
        </p:nvSpPr>
        <p:spPr/>
        <p:txBody>
          <a:bodyPr/>
          <a:lstStyle/>
          <a:p>
            <a:endParaRPr lang="pl-PL"/>
          </a:p>
        </p:txBody>
      </p:sp>
      <p:sp>
        <p:nvSpPr>
          <p:cNvPr id="3" name="Symbol zastępczy tekstu 2">
            <a:extLst>
              <a:ext uri="{FF2B5EF4-FFF2-40B4-BE49-F238E27FC236}">
                <a16:creationId xmlns:a16="http://schemas.microsoft.com/office/drawing/2014/main" id="{237305CB-6266-4D9F-8746-23E059610E8A}"/>
              </a:ext>
            </a:extLst>
          </p:cNvPr>
          <p:cNvSpPr>
            <a:spLocks noGrp="1"/>
          </p:cNvSpPr>
          <p:nvPr>
            <p:ph type="body" idx="1"/>
          </p:nvPr>
        </p:nvSpPr>
        <p:spPr/>
        <p:txBody>
          <a:bodyPr/>
          <a:lstStyle/>
          <a:p>
            <a:endParaRPr lang="pl-PL" dirty="0"/>
          </a:p>
        </p:txBody>
      </p:sp>
      <p:pic>
        <p:nvPicPr>
          <p:cNvPr id="4" name="Obraz 3">
            <a:extLst>
              <a:ext uri="{FF2B5EF4-FFF2-40B4-BE49-F238E27FC236}">
                <a16:creationId xmlns:a16="http://schemas.microsoft.com/office/drawing/2014/main" id="{F888A239-1EFD-4D47-AA00-962DDAA77EE8}"/>
              </a:ext>
            </a:extLst>
          </p:cNvPr>
          <p:cNvPicPr>
            <a:picLocks noChangeAspect="1"/>
          </p:cNvPicPr>
          <p:nvPr/>
        </p:nvPicPr>
        <p:blipFill rotWithShape="1">
          <a:blip r:embed="rId2"/>
          <a:srcRect b="5806"/>
          <a:stretch/>
        </p:blipFill>
        <p:spPr>
          <a:xfrm>
            <a:off x="0" y="1"/>
            <a:ext cx="9144000" cy="5143500"/>
          </a:xfrm>
          <a:prstGeom prst="rect">
            <a:avLst/>
          </a:prstGeom>
        </p:spPr>
      </p:pic>
    </p:spTree>
    <p:extLst>
      <p:ext uri="{BB962C8B-B14F-4D97-AF65-F5344CB8AC3E}">
        <p14:creationId xmlns:p14="http://schemas.microsoft.com/office/powerpoint/2010/main" val="2610880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311700" y="29445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Double</a:t>
            </a:r>
            <a:r>
              <a:rPr lang="pl-PL" dirty="0"/>
              <a:t> </a:t>
            </a:r>
            <a:r>
              <a:rPr lang="pl-PL" dirty="0" err="1"/>
              <a:t>spending</a:t>
            </a:r>
            <a:r>
              <a:rPr lang="pl-PL" dirty="0"/>
              <a:t> – atak 51%</a:t>
            </a:r>
            <a:endParaRPr dirty="0"/>
          </a:p>
        </p:txBody>
      </p:sp>
      <p:sp>
        <p:nvSpPr>
          <p:cNvPr id="220" name="Google Shape;220;p35"/>
          <p:cNvSpPr txBox="1">
            <a:spLocks noGrp="1"/>
          </p:cNvSpPr>
          <p:nvPr>
            <p:ph type="body" idx="1"/>
          </p:nvPr>
        </p:nvSpPr>
        <p:spPr>
          <a:xfrm>
            <a:off x="729206" y="1110595"/>
            <a:ext cx="8103094" cy="3339000"/>
          </a:xfrm>
          <a:prstGeom prst="rect">
            <a:avLst/>
          </a:prstGeom>
        </p:spPr>
        <p:txBody>
          <a:bodyPr spcFirstLastPara="1" wrap="square" lIns="91425" tIns="91425" rIns="91425" bIns="91425" anchor="t" anchorCtr="0">
            <a:noAutofit/>
          </a:bodyPr>
          <a:lstStyle/>
          <a:p>
            <a:pPr marL="0" indent="0">
              <a:spcAft>
                <a:spcPts val="1600"/>
              </a:spcAft>
              <a:buNone/>
            </a:pPr>
            <a:r>
              <a:rPr lang="pl-PL" b="1" dirty="0"/>
              <a:t>Atak 51% (atak większościowy)</a:t>
            </a:r>
            <a:r>
              <a:rPr lang="pl-PL" dirty="0"/>
              <a:t> - główne zagrożenie systemów blockchain opierających się o algorytm osiągania konsensusu </a:t>
            </a:r>
            <a:r>
              <a:rPr lang="pl-PL" i="1" dirty="0"/>
              <a:t>Proof-of-</a:t>
            </a:r>
            <a:r>
              <a:rPr lang="pl-PL" i="1" dirty="0" err="1"/>
              <a:t>Work</a:t>
            </a:r>
            <a:r>
              <a:rPr lang="pl-PL" i="1" dirty="0"/>
              <a:t>.</a:t>
            </a:r>
            <a:r>
              <a:rPr lang="pl-PL" dirty="0"/>
              <a:t> </a:t>
            </a:r>
          </a:p>
          <a:p>
            <a:pPr marL="0" indent="0">
              <a:spcAft>
                <a:spcPts val="1600"/>
              </a:spcAft>
              <a:buNone/>
            </a:pPr>
            <a:r>
              <a:rPr lang="pl-PL" dirty="0"/>
              <a:t>Do jego wykonania niezbędne jest wejście w posiadanie więcej niż połowy mocy obliczeniowej sieci atakowanej kryptowaluty. Posiadając ponad połowę mocy obliczeniowej, atakujący może wykopywać więcej bloków niż cała pozostała sieć. </a:t>
            </a:r>
          </a:p>
          <a:p>
            <a:pPr marL="0" lvl="0" indent="0" algn="l" rtl="0">
              <a:spcBef>
                <a:spcPts val="0"/>
              </a:spcBef>
              <a:spcAft>
                <a:spcPts val="1600"/>
              </a:spcAft>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Double</a:t>
            </a:r>
            <a:r>
              <a:rPr lang="pl-PL" dirty="0"/>
              <a:t> </a:t>
            </a:r>
            <a:r>
              <a:rPr lang="pl-PL" dirty="0" err="1"/>
              <a:t>spending</a:t>
            </a:r>
            <a:r>
              <a:rPr lang="pl-PL" dirty="0"/>
              <a:t> – atak 51% </a:t>
            </a:r>
            <a:endParaRPr dirty="0"/>
          </a:p>
        </p:txBody>
      </p:sp>
      <p:sp>
        <p:nvSpPr>
          <p:cNvPr id="220" name="Google Shape;220;p35"/>
          <p:cNvSpPr txBox="1">
            <a:spLocks noGrp="1"/>
          </p:cNvSpPr>
          <p:nvPr>
            <p:ph type="body" idx="1"/>
          </p:nvPr>
        </p:nvSpPr>
        <p:spPr>
          <a:xfrm>
            <a:off x="5058953" y="1228068"/>
            <a:ext cx="3773347" cy="3339000"/>
          </a:xfrm>
          <a:prstGeom prst="rect">
            <a:avLst/>
          </a:prstGeom>
        </p:spPr>
        <p:txBody>
          <a:bodyPr spcFirstLastPara="1" wrap="square" lIns="91425" tIns="91425" rIns="91425" bIns="91425" anchor="t" anchorCtr="0">
            <a:noAutofit/>
          </a:bodyPr>
          <a:lstStyle/>
          <a:p>
            <a:pPr marL="114300" indent="0">
              <a:buNone/>
            </a:pPr>
            <a:r>
              <a:rPr lang="pl-PL" dirty="0"/>
              <a:t>Oznacza to, że może on tworzyć własny blockchain, który będzie dłuższy od „właściwego” łańcucha. W przypadku konfliktu to jego blockchain zostanie uznany za prawidłowy, a „właściwy” łańcuch zostanie odrzucony, zgodnie z </a:t>
            </a:r>
            <a:r>
              <a:rPr lang="pl-PL" b="1" dirty="0"/>
              <a:t>zasadą najdłuższego</a:t>
            </a:r>
            <a:br>
              <a:rPr lang="pl-PL" b="1" dirty="0"/>
            </a:br>
            <a:r>
              <a:rPr lang="pl-PL" b="1" dirty="0"/>
              <a:t>łańcucha.</a:t>
            </a:r>
          </a:p>
          <a:p>
            <a:pPr marL="0" indent="0">
              <a:spcAft>
                <a:spcPts val="1600"/>
              </a:spcAft>
              <a:buNone/>
            </a:pPr>
            <a:endParaRPr dirty="0"/>
          </a:p>
        </p:txBody>
      </p:sp>
      <p:pic>
        <p:nvPicPr>
          <p:cNvPr id="7" name="Google Shape;221;p35">
            <a:extLst>
              <a:ext uri="{FF2B5EF4-FFF2-40B4-BE49-F238E27FC236}">
                <a16:creationId xmlns:a16="http://schemas.microsoft.com/office/drawing/2014/main" id="{968CDDBD-9951-4934-AB9D-E22CD5148283}"/>
              </a:ext>
            </a:extLst>
          </p:cNvPr>
          <p:cNvPicPr preferRelativeResize="0"/>
          <p:nvPr/>
        </p:nvPicPr>
        <p:blipFill>
          <a:blip r:embed="rId3">
            <a:alphaModFix/>
          </a:blip>
          <a:stretch>
            <a:fillRect/>
          </a:stretch>
        </p:blipFill>
        <p:spPr>
          <a:xfrm>
            <a:off x="301758" y="1228068"/>
            <a:ext cx="4757195" cy="3535769"/>
          </a:xfrm>
          <a:prstGeom prst="rect">
            <a:avLst/>
          </a:prstGeom>
          <a:noFill/>
          <a:ln>
            <a:noFill/>
          </a:ln>
        </p:spPr>
      </p:pic>
    </p:spTree>
    <p:extLst>
      <p:ext uri="{BB962C8B-B14F-4D97-AF65-F5344CB8AC3E}">
        <p14:creationId xmlns:p14="http://schemas.microsoft.com/office/powerpoint/2010/main" val="3416468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Double</a:t>
            </a:r>
            <a:r>
              <a:rPr lang="pl-PL" dirty="0"/>
              <a:t> </a:t>
            </a:r>
            <a:r>
              <a:rPr lang="pl-PL" dirty="0" err="1"/>
              <a:t>spending</a:t>
            </a:r>
            <a:r>
              <a:rPr lang="pl-PL" dirty="0"/>
              <a:t> – atak 51% </a:t>
            </a:r>
            <a:endParaRPr dirty="0"/>
          </a:p>
        </p:txBody>
      </p:sp>
      <p:sp>
        <p:nvSpPr>
          <p:cNvPr id="220" name="Google Shape;220;p35"/>
          <p:cNvSpPr txBox="1">
            <a:spLocks noGrp="1"/>
          </p:cNvSpPr>
          <p:nvPr>
            <p:ph type="body" idx="1"/>
          </p:nvPr>
        </p:nvSpPr>
        <p:spPr>
          <a:xfrm>
            <a:off x="311699" y="1017800"/>
            <a:ext cx="2756407" cy="3339000"/>
          </a:xfrm>
          <a:prstGeom prst="rect">
            <a:avLst/>
          </a:prstGeom>
        </p:spPr>
        <p:txBody>
          <a:bodyPr spcFirstLastPara="1" wrap="square" lIns="91425" tIns="91425" rIns="91425" bIns="91425" anchor="t" anchorCtr="0">
            <a:noAutofit/>
          </a:bodyPr>
          <a:lstStyle/>
          <a:p>
            <a:pPr marL="114300" indent="0" algn="l">
              <a:buNone/>
            </a:pPr>
            <a:r>
              <a:rPr lang="pl-PL" dirty="0"/>
              <a:t>Działa ona w taki sposób, że w przypadku rozwidlenia się łańcucha (</a:t>
            </a:r>
            <a:r>
              <a:rPr lang="pl-PL" dirty="0" err="1"/>
              <a:t>forka</a:t>
            </a:r>
            <a:r>
              <a:rPr lang="pl-PL" dirty="0"/>
              <a:t>), obowiązującą wersją staje się najdłuższy łańcuch. </a:t>
            </a:r>
          </a:p>
        </p:txBody>
      </p:sp>
      <p:pic>
        <p:nvPicPr>
          <p:cNvPr id="3" name="Obraz 2">
            <a:extLst>
              <a:ext uri="{FF2B5EF4-FFF2-40B4-BE49-F238E27FC236}">
                <a16:creationId xmlns:a16="http://schemas.microsoft.com/office/drawing/2014/main" id="{E4C26ED8-D7AA-4E92-ABD8-FD244ADD296F}"/>
              </a:ext>
            </a:extLst>
          </p:cNvPr>
          <p:cNvPicPr>
            <a:picLocks noChangeAspect="1"/>
          </p:cNvPicPr>
          <p:nvPr/>
        </p:nvPicPr>
        <p:blipFill>
          <a:blip r:embed="rId3"/>
          <a:stretch>
            <a:fillRect/>
          </a:stretch>
        </p:blipFill>
        <p:spPr>
          <a:xfrm>
            <a:off x="2974233" y="1333049"/>
            <a:ext cx="5951940" cy="2245909"/>
          </a:xfrm>
          <a:prstGeom prst="rect">
            <a:avLst/>
          </a:prstGeom>
        </p:spPr>
      </p:pic>
      <p:sp>
        <p:nvSpPr>
          <p:cNvPr id="5" name="Google Shape;220;p35">
            <a:extLst>
              <a:ext uri="{FF2B5EF4-FFF2-40B4-BE49-F238E27FC236}">
                <a16:creationId xmlns:a16="http://schemas.microsoft.com/office/drawing/2014/main" id="{E7E04581-D064-4209-B053-C44A79E917F1}"/>
              </a:ext>
            </a:extLst>
          </p:cNvPr>
          <p:cNvSpPr txBox="1">
            <a:spLocks/>
          </p:cNvSpPr>
          <p:nvPr/>
        </p:nvSpPr>
        <p:spPr>
          <a:xfrm>
            <a:off x="311698" y="3443437"/>
            <a:ext cx="5857608" cy="12859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buNone/>
            </a:pPr>
            <a:r>
              <a:rPr lang="pl-PL" dirty="0"/>
              <a:t>Określenie „najdłuższy łańcuch” oznacza, że w tym łańcuchu została wykonana największa praca (</a:t>
            </a:r>
            <a:r>
              <a:rPr lang="pl-PL" dirty="0" err="1"/>
              <a:t>PoW</a:t>
            </a:r>
            <a:r>
              <a:rPr lang="pl-PL" dirty="0"/>
              <a:t>). Z reguły będzie to łańcuch z największą liczbą bloków.</a:t>
            </a:r>
          </a:p>
          <a:p>
            <a:pPr marL="0" indent="0">
              <a:spcAft>
                <a:spcPts val="1600"/>
              </a:spcAft>
              <a:buFont typeface="Roboto"/>
              <a:buNone/>
            </a:pPr>
            <a:endParaRPr lang="pl-PL" dirty="0"/>
          </a:p>
        </p:txBody>
      </p:sp>
    </p:spTree>
    <p:extLst>
      <p:ext uri="{BB962C8B-B14F-4D97-AF65-F5344CB8AC3E}">
        <p14:creationId xmlns:p14="http://schemas.microsoft.com/office/powerpoint/2010/main" val="2630275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Double</a:t>
            </a:r>
            <a:r>
              <a:rPr lang="pl-PL" dirty="0"/>
              <a:t> </a:t>
            </a:r>
            <a:r>
              <a:rPr lang="pl-PL" dirty="0" err="1"/>
              <a:t>spending</a:t>
            </a:r>
            <a:r>
              <a:rPr lang="pl-PL" dirty="0"/>
              <a:t> – atak 51% </a:t>
            </a:r>
            <a:endParaRPr dirty="0"/>
          </a:p>
        </p:txBody>
      </p:sp>
      <p:sp>
        <p:nvSpPr>
          <p:cNvPr id="214" name="Google Shape;214;p3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dirty="0"/>
              <a:t>Gdy atakującemu udało się rozwinąć najdłuższy łańcuch może zarządzać siecią według własnego uznania (sieć została scentralizowana). </a:t>
            </a:r>
            <a:endParaRPr dirty="0"/>
          </a:p>
          <a:p>
            <a:pPr marL="0" lvl="0" indent="0" algn="l" rtl="0">
              <a:spcBef>
                <a:spcPts val="1600"/>
              </a:spcBef>
              <a:spcAft>
                <a:spcPts val="0"/>
              </a:spcAft>
              <a:buNone/>
            </a:pPr>
            <a:r>
              <a:rPr lang="pl" dirty="0"/>
              <a:t>Daje to możliwość wydawania tych samych środków podwójnie, gdyż to jego część sieci odpowiada za zatwierdzanie transakcji i tworzenie nowych bloków.</a:t>
            </a:r>
          </a:p>
          <a:p>
            <a:pPr marL="0" lvl="0" indent="0" algn="l" rtl="0">
              <a:spcBef>
                <a:spcPts val="1600"/>
              </a:spcBef>
              <a:spcAft>
                <a:spcPts val="1600"/>
              </a:spcAft>
              <a:buNone/>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t>Przykład ataku 51%</a:t>
            </a:r>
            <a:endParaRPr dirty="0"/>
          </a:p>
        </p:txBody>
      </p:sp>
      <p:sp>
        <p:nvSpPr>
          <p:cNvPr id="220" name="Google Shape;220;p35"/>
          <p:cNvSpPr txBox="1">
            <a:spLocks noGrp="1"/>
          </p:cNvSpPr>
          <p:nvPr>
            <p:ph type="body" idx="1"/>
          </p:nvPr>
        </p:nvSpPr>
        <p:spPr>
          <a:xfrm>
            <a:off x="311700" y="1017800"/>
            <a:ext cx="8520600" cy="3438453"/>
          </a:xfrm>
          <a:prstGeom prst="rect">
            <a:avLst/>
          </a:prstGeom>
        </p:spPr>
        <p:txBody>
          <a:bodyPr spcFirstLastPara="1" wrap="square" lIns="91425" tIns="91425" rIns="91425" bIns="91425" anchor="t" anchorCtr="0">
            <a:noAutofit/>
          </a:bodyPr>
          <a:lstStyle/>
          <a:p>
            <a:pPr marL="0" indent="0">
              <a:spcAft>
                <a:spcPts val="1600"/>
              </a:spcAft>
              <a:buNone/>
            </a:pPr>
            <a:r>
              <a:rPr lang="pl-PL" dirty="0"/>
              <a:t>Przykład </a:t>
            </a:r>
            <a:r>
              <a:rPr lang="pl-PL" dirty="0" err="1"/>
              <a:t>double</a:t>
            </a:r>
            <a:r>
              <a:rPr lang="pl-PL" dirty="0"/>
              <a:t> </a:t>
            </a:r>
            <a:r>
              <a:rPr lang="pl-PL" dirty="0" err="1"/>
              <a:t>spendingu</a:t>
            </a:r>
            <a:r>
              <a:rPr lang="pl-PL" dirty="0"/>
              <a:t> wykorzystującego atak większościowy</a:t>
            </a:r>
          </a:p>
          <a:p>
            <a:pPr marL="0" indent="0">
              <a:spcAft>
                <a:spcPts val="1600"/>
              </a:spcAft>
              <a:buNone/>
            </a:pPr>
            <a:r>
              <a:rPr lang="pl-PL" i="1" dirty="0"/>
              <a:t>Atakujący wysyła określone </a:t>
            </a:r>
            <a:r>
              <a:rPr lang="pl-PL" i="1" dirty="0" err="1"/>
              <a:t>tokeny</a:t>
            </a:r>
            <a:r>
              <a:rPr lang="pl-PL" i="1" dirty="0"/>
              <a:t> na adres A, i równocześnie zaczyna w ukryciu tworzyć własny blockchain zawierający transakcję informującą o wysłaniu tych samych </a:t>
            </a:r>
            <a:r>
              <a:rPr lang="pl-PL" i="1" dirty="0" err="1"/>
              <a:t>tokenów</a:t>
            </a:r>
            <a:r>
              <a:rPr lang="pl-PL" i="1" dirty="0"/>
              <a:t> na adres B. Z racji, że posiada większość zasobów, jego bloki będą szybciej wykopywane niż bloki w „prawdziwym” łańcuchu.  </a:t>
            </a:r>
            <a:br>
              <a:rPr lang="pl-PL" i="1" dirty="0"/>
            </a:br>
            <a:endParaRPr i="1" dirty="0"/>
          </a:p>
        </p:txBody>
      </p:sp>
    </p:spTree>
    <p:extLst>
      <p:ext uri="{BB962C8B-B14F-4D97-AF65-F5344CB8AC3E}">
        <p14:creationId xmlns:p14="http://schemas.microsoft.com/office/powerpoint/2010/main" val="296839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CDF2FDC9-E57A-44C9-9B8A-772CCCC4D24A}"/>
              </a:ext>
            </a:extLst>
          </p:cNvPr>
          <p:cNvPicPr>
            <a:picLocks noChangeAspect="1"/>
          </p:cNvPicPr>
          <p:nvPr/>
        </p:nvPicPr>
        <p:blipFill>
          <a:blip r:embed="rId2"/>
          <a:stretch>
            <a:fillRect/>
          </a:stretch>
        </p:blipFill>
        <p:spPr>
          <a:xfrm>
            <a:off x="541676" y="1228299"/>
            <a:ext cx="4620319" cy="3339001"/>
          </a:xfrm>
          <a:prstGeom prst="rect">
            <a:avLst/>
          </a:prstGeom>
        </p:spPr>
      </p:pic>
      <p:sp>
        <p:nvSpPr>
          <p:cNvPr id="2" name="Tytuł 1">
            <a:extLst>
              <a:ext uri="{FF2B5EF4-FFF2-40B4-BE49-F238E27FC236}">
                <a16:creationId xmlns:a16="http://schemas.microsoft.com/office/drawing/2014/main" id="{CFC85D89-C2BA-4F6C-81A6-DA48570612F2}"/>
              </a:ext>
            </a:extLst>
          </p:cNvPr>
          <p:cNvSpPr>
            <a:spLocks noGrp="1"/>
          </p:cNvSpPr>
          <p:nvPr>
            <p:ph type="title"/>
          </p:nvPr>
        </p:nvSpPr>
        <p:spPr/>
        <p:txBody>
          <a:bodyPr/>
          <a:lstStyle/>
          <a:p>
            <a:pPr algn="ctr"/>
            <a:r>
              <a:rPr kumimoji="0" lang="pl" sz="2600" b="0" i="0" u="none" strike="noStrike" kern="0" cap="none" spc="0" normalizeH="0" baseline="0" noProof="0" dirty="0">
                <a:ln>
                  <a:noFill/>
                </a:ln>
                <a:solidFill>
                  <a:srgbClr val="2A3990"/>
                </a:solidFill>
                <a:effectLst/>
                <a:uLnTx/>
                <a:uFillTx/>
                <a:latin typeface="Roboto"/>
                <a:ea typeface="Roboto"/>
                <a:sym typeface="Roboto"/>
              </a:rPr>
              <a:t>Rodzaje algorytmów kryptograficznych</a:t>
            </a:r>
            <a:endParaRPr lang="pl-PL" dirty="0"/>
          </a:p>
        </p:txBody>
      </p:sp>
      <p:sp>
        <p:nvSpPr>
          <p:cNvPr id="3" name="Symbol zastępczy tekstu 2">
            <a:extLst>
              <a:ext uri="{FF2B5EF4-FFF2-40B4-BE49-F238E27FC236}">
                <a16:creationId xmlns:a16="http://schemas.microsoft.com/office/drawing/2014/main" id="{312C9594-E4C9-47B9-9CEA-5FB603941EF4}"/>
              </a:ext>
            </a:extLst>
          </p:cNvPr>
          <p:cNvSpPr>
            <a:spLocks noGrp="1"/>
          </p:cNvSpPr>
          <p:nvPr>
            <p:ph type="body" idx="1"/>
          </p:nvPr>
        </p:nvSpPr>
        <p:spPr>
          <a:xfrm>
            <a:off x="5288280" y="1228300"/>
            <a:ext cx="3794760" cy="3339000"/>
          </a:xfrm>
        </p:spPr>
        <p:txBody>
          <a:bodyPr/>
          <a:lstStyle/>
          <a:p>
            <a:pPr marL="114300" indent="0">
              <a:lnSpc>
                <a:spcPct val="300000"/>
              </a:lnSpc>
              <a:buNone/>
            </a:pPr>
            <a:r>
              <a:rPr lang="pl-PL" i="1" dirty="0"/>
              <a:t>A) Kryptografia klucza tajnego</a:t>
            </a:r>
          </a:p>
          <a:p>
            <a:pPr marL="114300" indent="0">
              <a:lnSpc>
                <a:spcPct val="300000"/>
              </a:lnSpc>
              <a:buNone/>
            </a:pPr>
            <a:r>
              <a:rPr lang="pl-PL" i="1" dirty="0"/>
              <a:t>B) Kryptografia klucza publicznego</a:t>
            </a:r>
          </a:p>
          <a:p>
            <a:pPr marL="114300" indent="0">
              <a:lnSpc>
                <a:spcPct val="300000"/>
              </a:lnSpc>
              <a:buNone/>
            </a:pPr>
            <a:r>
              <a:rPr lang="pl-PL" i="1" dirty="0"/>
              <a:t>C) Funkcja haszująca </a:t>
            </a:r>
          </a:p>
        </p:txBody>
      </p:sp>
    </p:spTree>
    <p:extLst>
      <p:ext uri="{BB962C8B-B14F-4D97-AF65-F5344CB8AC3E}">
        <p14:creationId xmlns:p14="http://schemas.microsoft.com/office/powerpoint/2010/main" val="319034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t>Przykład ataku 51% </a:t>
            </a:r>
            <a:endParaRPr dirty="0"/>
          </a:p>
        </p:txBody>
      </p:sp>
      <p:sp>
        <p:nvSpPr>
          <p:cNvPr id="220" name="Google Shape;220;p35"/>
          <p:cNvSpPr txBox="1">
            <a:spLocks noGrp="1"/>
          </p:cNvSpPr>
          <p:nvPr>
            <p:ph type="body" idx="1"/>
          </p:nvPr>
        </p:nvSpPr>
        <p:spPr>
          <a:xfrm>
            <a:off x="311700" y="1017800"/>
            <a:ext cx="8520600" cy="1553950"/>
          </a:xfrm>
          <a:prstGeom prst="rect">
            <a:avLst/>
          </a:prstGeom>
        </p:spPr>
        <p:txBody>
          <a:bodyPr spcFirstLastPara="1" wrap="square" lIns="91425" tIns="91425" rIns="91425" bIns="91425" anchor="t" anchorCtr="0">
            <a:noAutofit/>
          </a:bodyPr>
          <a:lstStyle/>
          <a:p>
            <a:pPr marL="0" indent="0">
              <a:spcAft>
                <a:spcPts val="1600"/>
              </a:spcAft>
              <a:buNone/>
            </a:pPr>
            <a:r>
              <a:rPr lang="pl-PL" i="1" dirty="0"/>
              <a:t>Gdy właściciel adresu A, zachowując się zgodnie z określonymi regułami, po paru potwierdzeniach zaakceptuje transakcję to atakujący ujawnia swój przygotowany</a:t>
            </a:r>
            <a:endParaRPr i="1" dirty="0"/>
          </a:p>
        </p:txBody>
      </p:sp>
      <p:pic>
        <p:nvPicPr>
          <p:cNvPr id="7" name="Obraz 6">
            <a:extLst>
              <a:ext uri="{FF2B5EF4-FFF2-40B4-BE49-F238E27FC236}">
                <a16:creationId xmlns:a16="http://schemas.microsoft.com/office/drawing/2014/main" id="{440F6112-4CEA-450C-AD99-E7EBAC50E521}"/>
              </a:ext>
            </a:extLst>
          </p:cNvPr>
          <p:cNvPicPr>
            <a:picLocks noChangeAspect="1"/>
          </p:cNvPicPr>
          <p:nvPr/>
        </p:nvPicPr>
        <p:blipFill>
          <a:blip r:embed="rId3"/>
          <a:stretch>
            <a:fillRect/>
          </a:stretch>
        </p:blipFill>
        <p:spPr>
          <a:xfrm>
            <a:off x="3972688" y="1794775"/>
            <a:ext cx="5171312" cy="3102787"/>
          </a:xfrm>
          <a:prstGeom prst="rect">
            <a:avLst/>
          </a:prstGeom>
        </p:spPr>
      </p:pic>
      <p:sp>
        <p:nvSpPr>
          <p:cNvPr id="8" name="Google Shape;220;p35">
            <a:extLst>
              <a:ext uri="{FF2B5EF4-FFF2-40B4-BE49-F238E27FC236}">
                <a16:creationId xmlns:a16="http://schemas.microsoft.com/office/drawing/2014/main" id="{3B303F42-837D-4CB3-B486-FECDEF782C6E}"/>
              </a:ext>
            </a:extLst>
          </p:cNvPr>
          <p:cNvSpPr txBox="1">
            <a:spLocks/>
          </p:cNvSpPr>
          <p:nvPr/>
        </p:nvSpPr>
        <p:spPr>
          <a:xfrm>
            <a:off x="311700" y="1672598"/>
            <a:ext cx="3817890" cy="29318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spcAft>
                <a:spcPts val="1600"/>
              </a:spcAft>
              <a:buFont typeface="Roboto"/>
              <a:buNone/>
            </a:pPr>
            <a:r>
              <a:rPr lang="pl-PL" i="1" dirty="0"/>
              <a:t>falsyfikat łańcucha, który z racji, że jest dłuższy zostanie uznany za główny łańcuch.</a:t>
            </a:r>
          </a:p>
          <a:p>
            <a:pPr marL="0" indent="0">
              <a:spcAft>
                <a:spcPts val="1600"/>
              </a:spcAft>
              <a:buFont typeface="Roboto"/>
              <a:buNone/>
            </a:pPr>
            <a:r>
              <a:rPr lang="pl-PL" i="1" dirty="0"/>
              <a:t>W rezultacie transakcja atakującego z adresem A mimo kilku potwierdzeń staje się nieważna, mimo że haker mógł  otrzymać usługi, za które „zapłacił”.</a:t>
            </a:r>
          </a:p>
        </p:txBody>
      </p:sp>
    </p:spTree>
    <p:extLst>
      <p:ext uri="{BB962C8B-B14F-4D97-AF65-F5344CB8AC3E}">
        <p14:creationId xmlns:p14="http://schemas.microsoft.com/office/powerpoint/2010/main" val="2273867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Opłacalność ataku 51%</a:t>
            </a:r>
            <a:endParaRPr dirty="0"/>
          </a:p>
        </p:txBody>
      </p:sp>
      <p:sp>
        <p:nvSpPr>
          <p:cNvPr id="227" name="Google Shape;227;p3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dirty="0"/>
              <a:t>W praktyce w sieciach o dużej mocy obliczeniowej (jak np. bitcoin) atak 51% jest bardzo kosztowny i jego realizacja prowadzi do poniesienia strat materialnych przez atakującego. Od strony ekonomicznej bardziej opłaca się tworzyć sieć aniżeli ją atakować.</a:t>
            </a:r>
            <a:endParaRPr dirty="0"/>
          </a:p>
          <a:p>
            <a:pPr marL="0" lvl="0" indent="0" algn="l" rtl="0">
              <a:spcBef>
                <a:spcPts val="1600"/>
              </a:spcBef>
              <a:spcAft>
                <a:spcPts val="1600"/>
              </a:spcAft>
              <a:buNone/>
            </a:pPr>
            <a:r>
              <a:rPr lang="pl" dirty="0"/>
              <a:t>Ataki te mogą być skuteczne i są zagrożniem w blockchainach w sieciach o małej mocy obliczeniowej</a:t>
            </a:r>
          </a:p>
          <a:p>
            <a:pPr marL="0" lvl="0" indent="0" algn="l" rtl="0">
              <a:spcBef>
                <a:spcPts val="1600"/>
              </a:spcBef>
              <a:spcAft>
                <a:spcPts val="160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Zabezpieczenie przed double spend attack </a:t>
            </a:r>
            <a:endParaRPr dirty="0"/>
          </a:p>
        </p:txBody>
      </p:sp>
      <p:sp>
        <p:nvSpPr>
          <p:cNvPr id="233" name="Google Shape;233;p37"/>
          <p:cNvSpPr txBox="1">
            <a:spLocks noGrp="1"/>
          </p:cNvSpPr>
          <p:nvPr>
            <p:ph type="body" idx="1"/>
          </p:nvPr>
        </p:nvSpPr>
        <p:spPr>
          <a:xfrm>
            <a:off x="311700" y="1148852"/>
            <a:ext cx="8520600" cy="3339000"/>
          </a:xfrm>
          <a:prstGeom prst="rect">
            <a:avLst/>
          </a:prstGeom>
        </p:spPr>
        <p:txBody>
          <a:bodyPr spcFirstLastPara="1" wrap="square" lIns="91425" tIns="91425" rIns="91425" bIns="91425" anchor="t" anchorCtr="0">
            <a:noAutofit/>
          </a:bodyPr>
          <a:lstStyle/>
          <a:p>
            <a:pPr marL="0" lvl="0" indent="0">
              <a:spcAft>
                <a:spcPts val="1600"/>
              </a:spcAft>
              <a:buNone/>
            </a:pPr>
            <a:r>
              <a:rPr lang="pl-PL" dirty="0"/>
              <a:t>W przypadku race </a:t>
            </a:r>
            <a:r>
              <a:rPr lang="pl-PL" dirty="0" err="1"/>
              <a:t>attack</a:t>
            </a:r>
            <a:r>
              <a:rPr lang="pl-PL" dirty="0"/>
              <a:t>, </a:t>
            </a:r>
            <a:r>
              <a:rPr lang="pl-PL" dirty="0" err="1"/>
              <a:t>Finney</a:t>
            </a:r>
            <a:r>
              <a:rPr lang="pl-PL" dirty="0"/>
              <a:t> </a:t>
            </a:r>
            <a:r>
              <a:rPr lang="pl-PL" dirty="0" err="1"/>
              <a:t>attack</a:t>
            </a:r>
            <a:r>
              <a:rPr lang="pl-PL" dirty="0"/>
              <a:t> oraz Vector76 </a:t>
            </a:r>
            <a:r>
              <a:rPr lang="pl-PL" dirty="0" err="1"/>
              <a:t>attack</a:t>
            </a:r>
            <a:r>
              <a:rPr lang="pl-PL" dirty="0"/>
              <a:t> kluczowym elementem je umożliwiającym było akceptowanie przez ofiarę ataku niepotwierdzonych transakcji. </a:t>
            </a:r>
          </a:p>
          <a:p>
            <a:pPr marL="0" lvl="0" indent="0">
              <a:spcAft>
                <a:spcPts val="1600"/>
              </a:spcAft>
              <a:buNone/>
            </a:pPr>
            <a:r>
              <a:rPr lang="pl-PL" dirty="0" err="1"/>
              <a:t>Satoshi</a:t>
            </a:r>
            <a:r>
              <a:rPr lang="pl-PL" dirty="0"/>
              <a:t> </a:t>
            </a:r>
            <a:r>
              <a:rPr lang="pl-PL" dirty="0" err="1"/>
              <a:t>Nakamoto</a:t>
            </a:r>
            <a:r>
              <a:rPr lang="pl-PL" dirty="0"/>
              <a:t> w swoim manifeście opisującym bitcoina zalecił odczekanie na 6 potwierdzeń (nowych bloków), jako że próba utworzenia własnego dłuższego </a:t>
            </a:r>
            <a:r>
              <a:rPr lang="pl-PL" dirty="0" err="1"/>
              <a:t>forka</a:t>
            </a:r>
            <a:r>
              <a:rPr lang="pl-PL" dirty="0"/>
              <a:t> w </a:t>
            </a:r>
            <a:r>
              <a:rPr lang="pl-PL" dirty="0" err="1"/>
              <a:t>blockchainie</a:t>
            </a:r>
            <a:r>
              <a:rPr lang="pl-PL" dirty="0"/>
              <a:t> po utworzeniu takiej ilości bloków jest ogromnie nieopłacalna. </a:t>
            </a:r>
            <a:endParaRPr dirty="0"/>
          </a:p>
        </p:txBody>
      </p:sp>
    </p:spTree>
    <p:extLst>
      <p:ext uri="{BB962C8B-B14F-4D97-AF65-F5344CB8AC3E}">
        <p14:creationId xmlns:p14="http://schemas.microsoft.com/office/powerpoint/2010/main" val="3176477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a:t>Zabezpieczenie przed </a:t>
            </a:r>
            <a:r>
              <a:rPr lang="pl-PL" dirty="0" err="1"/>
              <a:t>double</a:t>
            </a:r>
            <a:r>
              <a:rPr lang="pl-PL" dirty="0"/>
              <a:t> </a:t>
            </a:r>
            <a:r>
              <a:rPr lang="pl-PL" dirty="0" err="1"/>
              <a:t>spend</a:t>
            </a:r>
            <a:r>
              <a:rPr lang="pl-PL" dirty="0"/>
              <a:t> </a:t>
            </a:r>
            <a:r>
              <a:rPr lang="pl-PL" dirty="0" err="1"/>
              <a:t>attack</a:t>
            </a:r>
            <a:endParaRPr lang="pl-PL" dirty="0"/>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a:xfrm>
            <a:off x="5143500" y="1229875"/>
            <a:ext cx="3688800" cy="3339000"/>
          </a:xfrm>
        </p:spPr>
        <p:txBody>
          <a:bodyPr/>
          <a:lstStyle/>
          <a:p>
            <a:pPr marL="114300" indent="0">
              <a:buNone/>
            </a:pPr>
            <a:r>
              <a:rPr lang="pl-PL" i="1" dirty="0"/>
              <a:t>Prawdopodobieństwo udanego ataku typu </a:t>
            </a:r>
            <a:r>
              <a:rPr lang="pl-PL" i="1" dirty="0" err="1"/>
              <a:t>double</a:t>
            </a:r>
            <a:r>
              <a:rPr lang="pl-PL" i="1" dirty="0"/>
              <a:t> </a:t>
            </a:r>
            <a:r>
              <a:rPr lang="pl-PL" i="1" dirty="0" err="1"/>
              <a:t>spending</a:t>
            </a:r>
            <a:r>
              <a:rPr lang="pl-PL" i="1" dirty="0"/>
              <a:t> od liczby potwierdzeń odczekanych przez użytkownika.</a:t>
            </a:r>
          </a:p>
          <a:p>
            <a:pPr marL="114300" indent="0">
              <a:buNone/>
            </a:pPr>
            <a:r>
              <a:rPr lang="pl-PL" i="1" dirty="0"/>
              <a:t>Q to ułamek mocy obliczeniowej jakim dysponuje atakujący. </a:t>
            </a:r>
          </a:p>
        </p:txBody>
      </p:sp>
      <p:pic>
        <p:nvPicPr>
          <p:cNvPr id="4" name="Obraz 3">
            <a:extLst>
              <a:ext uri="{FF2B5EF4-FFF2-40B4-BE49-F238E27FC236}">
                <a16:creationId xmlns:a16="http://schemas.microsoft.com/office/drawing/2014/main" id="{59DB882E-8676-40D0-AFDF-4F1A0F685D71}"/>
              </a:ext>
            </a:extLst>
          </p:cNvPr>
          <p:cNvPicPr>
            <a:picLocks noChangeAspect="1"/>
          </p:cNvPicPr>
          <p:nvPr/>
        </p:nvPicPr>
        <p:blipFill>
          <a:blip r:embed="rId2"/>
          <a:stretch>
            <a:fillRect/>
          </a:stretch>
        </p:blipFill>
        <p:spPr>
          <a:xfrm>
            <a:off x="232385" y="1017800"/>
            <a:ext cx="4911115" cy="3697246"/>
          </a:xfrm>
          <a:prstGeom prst="rect">
            <a:avLst/>
          </a:prstGeom>
        </p:spPr>
      </p:pic>
    </p:spTree>
    <p:extLst>
      <p:ext uri="{BB962C8B-B14F-4D97-AF65-F5344CB8AC3E}">
        <p14:creationId xmlns:p14="http://schemas.microsoft.com/office/powerpoint/2010/main" val="333336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F82EDC-8FCC-4431-9A34-5DE1796658EF}"/>
              </a:ext>
            </a:extLst>
          </p:cNvPr>
          <p:cNvSpPr>
            <a:spLocks noGrp="1"/>
          </p:cNvSpPr>
          <p:nvPr>
            <p:ph type="title"/>
          </p:nvPr>
        </p:nvSpPr>
        <p:spPr/>
        <p:txBody>
          <a:bodyPr/>
          <a:lstStyle/>
          <a:p>
            <a:pPr algn="ctr"/>
            <a:r>
              <a:rPr lang="pl" dirty="0"/>
              <a:t>Zabezpieczenie przed double spend attack </a:t>
            </a:r>
            <a:endParaRPr lang="pl-PL" dirty="0"/>
          </a:p>
        </p:txBody>
      </p:sp>
      <p:sp>
        <p:nvSpPr>
          <p:cNvPr id="3" name="Symbol zastępczy tekstu 2">
            <a:extLst>
              <a:ext uri="{FF2B5EF4-FFF2-40B4-BE49-F238E27FC236}">
                <a16:creationId xmlns:a16="http://schemas.microsoft.com/office/drawing/2014/main" id="{2A2E1954-7D72-45BD-8CF9-628CB6E0310B}"/>
              </a:ext>
            </a:extLst>
          </p:cNvPr>
          <p:cNvSpPr>
            <a:spLocks noGrp="1"/>
          </p:cNvSpPr>
          <p:nvPr>
            <p:ph type="body" idx="1"/>
          </p:nvPr>
        </p:nvSpPr>
        <p:spPr/>
        <p:txBody>
          <a:bodyPr/>
          <a:lstStyle/>
          <a:p>
            <a:pPr marL="114300" indent="0">
              <a:buNone/>
            </a:pPr>
            <a:r>
              <a:rPr lang="pl-PL" dirty="0"/>
              <a:t>Zatem odczekanie przed zatwierdzeniem transakcji na dołączenie 6 kolejnych bloków, co w przypadku bitcoina równa się około 60 minut, w praktyce uniemożliwia złośliwym użytkownikom 3 pierwsze ataki typu </a:t>
            </a:r>
            <a:r>
              <a:rPr lang="pl-PL" dirty="0" err="1"/>
              <a:t>double</a:t>
            </a:r>
            <a:r>
              <a:rPr lang="pl-PL" dirty="0"/>
              <a:t> </a:t>
            </a:r>
            <a:r>
              <a:rPr lang="pl-PL" dirty="0" err="1"/>
              <a:t>spend</a:t>
            </a:r>
            <a:r>
              <a:rPr lang="pl-PL" dirty="0"/>
              <a:t>.</a:t>
            </a:r>
          </a:p>
          <a:p>
            <a:pPr marL="114300" indent="0">
              <a:buNone/>
            </a:pPr>
            <a:endParaRPr lang="pl-PL" dirty="0"/>
          </a:p>
          <a:p>
            <a:pPr marL="114300" indent="0">
              <a:buNone/>
            </a:pPr>
            <a:r>
              <a:rPr lang="pl-PL" dirty="0"/>
              <a:t>Jednakże nie można zapobiec w ten sposób atakowi 51%. W jego przypadku najlepszym środkiem zapobiegawczym jest jak największa wielkość sieci oraz jak największa jej decentralizacja tj. szczególnie nie wolno dopuścić, aby istniała pula wydobywcza posiadająca więcej niż połowę całkowitej mocy obliczeniowej górników.</a:t>
            </a:r>
          </a:p>
        </p:txBody>
      </p:sp>
    </p:spTree>
    <p:extLst>
      <p:ext uri="{BB962C8B-B14F-4D97-AF65-F5344CB8AC3E}">
        <p14:creationId xmlns:p14="http://schemas.microsoft.com/office/powerpoint/2010/main" val="3530766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DB21BD99-5CD4-46F4-BD58-C86904D6011A}"/>
              </a:ext>
            </a:extLst>
          </p:cNvPr>
          <p:cNvPicPr>
            <a:picLocks noChangeAspect="1"/>
          </p:cNvPicPr>
          <p:nvPr/>
        </p:nvPicPr>
        <p:blipFill>
          <a:blip r:embed="rId2"/>
          <a:stretch>
            <a:fillRect/>
          </a:stretch>
        </p:blipFill>
        <p:spPr>
          <a:xfrm>
            <a:off x="0" y="1017800"/>
            <a:ext cx="6520240" cy="3894705"/>
          </a:xfrm>
          <a:prstGeom prst="rect">
            <a:avLst/>
          </a:prstGeom>
        </p:spPr>
      </p:pic>
      <p:sp>
        <p:nvSpPr>
          <p:cNvPr id="2" name="Tytuł 1">
            <a:extLst>
              <a:ext uri="{FF2B5EF4-FFF2-40B4-BE49-F238E27FC236}">
                <a16:creationId xmlns:a16="http://schemas.microsoft.com/office/drawing/2014/main" id="{7044E795-6391-4334-A399-812DC379377D}"/>
              </a:ext>
            </a:extLst>
          </p:cNvPr>
          <p:cNvSpPr>
            <a:spLocks noGrp="1"/>
          </p:cNvSpPr>
          <p:nvPr>
            <p:ph type="title"/>
          </p:nvPr>
        </p:nvSpPr>
        <p:spPr/>
        <p:txBody>
          <a:bodyPr/>
          <a:lstStyle/>
          <a:p>
            <a:pPr algn="ctr"/>
            <a:r>
              <a:rPr lang="pl-PL" dirty="0"/>
              <a:t>Zabezpieczenie przed </a:t>
            </a:r>
            <a:r>
              <a:rPr lang="pl-PL" dirty="0" err="1"/>
              <a:t>double</a:t>
            </a:r>
            <a:r>
              <a:rPr lang="pl-PL" dirty="0"/>
              <a:t> </a:t>
            </a:r>
            <a:r>
              <a:rPr lang="pl-PL" dirty="0" err="1"/>
              <a:t>spend</a:t>
            </a:r>
            <a:r>
              <a:rPr lang="pl-PL" dirty="0"/>
              <a:t> </a:t>
            </a:r>
            <a:r>
              <a:rPr lang="pl-PL" dirty="0" err="1"/>
              <a:t>attack</a:t>
            </a:r>
            <a:endParaRPr lang="pl-PL" dirty="0"/>
          </a:p>
        </p:txBody>
      </p:sp>
      <p:sp>
        <p:nvSpPr>
          <p:cNvPr id="3" name="Symbol zastępczy tekstu 2">
            <a:extLst>
              <a:ext uri="{FF2B5EF4-FFF2-40B4-BE49-F238E27FC236}">
                <a16:creationId xmlns:a16="http://schemas.microsoft.com/office/drawing/2014/main" id="{F5AFA567-EE44-491E-85F8-AD22A60682EB}"/>
              </a:ext>
            </a:extLst>
          </p:cNvPr>
          <p:cNvSpPr>
            <a:spLocks noGrp="1"/>
          </p:cNvSpPr>
          <p:nvPr>
            <p:ph type="body" idx="1"/>
          </p:nvPr>
        </p:nvSpPr>
        <p:spPr>
          <a:xfrm>
            <a:off x="6369769" y="1366618"/>
            <a:ext cx="2380692" cy="2410264"/>
          </a:xfrm>
        </p:spPr>
        <p:txBody>
          <a:bodyPr/>
          <a:lstStyle/>
          <a:p>
            <a:pPr marL="114300" indent="0">
              <a:buNone/>
            </a:pPr>
            <a:r>
              <a:rPr lang="pl-PL" i="1" dirty="0"/>
              <a:t>Rozkład procentowy </a:t>
            </a:r>
            <a:r>
              <a:rPr lang="pl-PL" i="1" dirty="0" err="1"/>
              <a:t>mining</a:t>
            </a:r>
            <a:r>
              <a:rPr lang="pl-PL" i="1" dirty="0"/>
              <a:t> </a:t>
            </a:r>
            <a:r>
              <a:rPr lang="pl-PL" i="1" dirty="0" err="1"/>
              <a:t>pooli</a:t>
            </a:r>
            <a:r>
              <a:rPr lang="pl-PL" i="1" dirty="0"/>
              <a:t> bitcoina pod względem wydobytych bloków z dnia 23.12.2020</a:t>
            </a:r>
          </a:p>
        </p:txBody>
      </p:sp>
    </p:spTree>
    <p:extLst>
      <p:ext uri="{BB962C8B-B14F-4D97-AF65-F5344CB8AC3E}">
        <p14:creationId xmlns:p14="http://schemas.microsoft.com/office/powerpoint/2010/main" val="23211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Zabezpieczenie przed double spend attack </a:t>
            </a:r>
            <a:endParaRPr dirty="0"/>
          </a:p>
        </p:txBody>
      </p:sp>
      <p:sp>
        <p:nvSpPr>
          <p:cNvPr id="233" name="Google Shape;233;p3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dirty="0"/>
              <a:t>Waluty oparte na PoS (z ang. Proof of Stake) są odporne na tego rodzaju atak, gdyż w nich każdy kolejny blok tworzy się w sposób deterministyczny, zależny od takich czynników jak bogactwo (ilość środków) czy wiek (przechowywanych środków) danego górnika (np. waluta Cardano (ADA)).</a:t>
            </a:r>
            <a:endParaRPr dirty="0"/>
          </a:p>
        </p:txBody>
      </p:sp>
    </p:spTree>
    <p:extLst>
      <p:ext uri="{BB962C8B-B14F-4D97-AF65-F5344CB8AC3E}">
        <p14:creationId xmlns:p14="http://schemas.microsoft.com/office/powerpoint/2010/main" val="1164018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3" name="Obraz 2">
            <a:extLst>
              <a:ext uri="{FF2B5EF4-FFF2-40B4-BE49-F238E27FC236}">
                <a16:creationId xmlns:a16="http://schemas.microsoft.com/office/drawing/2014/main" id="{3BC8AF90-F7B6-4392-BFE5-B4AB328156AF}"/>
              </a:ext>
            </a:extLst>
          </p:cNvPr>
          <p:cNvPicPr>
            <a:picLocks noChangeAspect="1"/>
          </p:cNvPicPr>
          <p:nvPr/>
        </p:nvPicPr>
        <p:blipFill>
          <a:blip r:embed="rId3"/>
          <a:stretch>
            <a:fillRect/>
          </a:stretch>
        </p:blipFill>
        <p:spPr>
          <a:xfrm>
            <a:off x="0" y="0"/>
            <a:ext cx="9144000" cy="5143500"/>
          </a:xfrm>
          <a:prstGeom prst="rect">
            <a:avLst/>
          </a:prstGeom>
        </p:spPr>
      </p:pic>
      <p:sp>
        <p:nvSpPr>
          <p:cNvPr id="133" name="Google Shape;133;p21"/>
          <p:cNvSpPr txBox="1">
            <a:spLocks noGrp="1"/>
          </p:cNvSpPr>
          <p:nvPr>
            <p:ph type="title"/>
          </p:nvPr>
        </p:nvSpPr>
        <p:spPr>
          <a:xfrm>
            <a:off x="3856073" y="2420439"/>
            <a:ext cx="5032745" cy="224371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l-PL" sz="4800" dirty="0">
                <a:solidFill>
                  <a:schemeClr val="bg1"/>
                </a:solidFill>
              </a:rPr>
              <a:t>SELFISH</a:t>
            </a:r>
            <a:br>
              <a:rPr lang="pl-PL" sz="4800" dirty="0">
                <a:solidFill>
                  <a:schemeClr val="bg1"/>
                </a:solidFill>
              </a:rPr>
            </a:br>
            <a:r>
              <a:rPr lang="pl-PL" sz="4800" dirty="0">
                <a:solidFill>
                  <a:schemeClr val="bg1"/>
                </a:solidFill>
              </a:rPr>
              <a:t>MINING</a:t>
            </a:r>
            <a:endParaRPr sz="4800" dirty="0">
              <a:solidFill>
                <a:schemeClr val="bg1"/>
              </a:solidFill>
            </a:endParaRPr>
          </a:p>
        </p:txBody>
      </p:sp>
    </p:spTree>
    <p:extLst>
      <p:ext uri="{BB962C8B-B14F-4D97-AF65-F5344CB8AC3E}">
        <p14:creationId xmlns:p14="http://schemas.microsoft.com/office/powerpoint/2010/main" val="2681840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pl-PL" dirty="0" err="1"/>
              <a:t>Selfish</a:t>
            </a:r>
            <a:r>
              <a:rPr lang="pl-PL" dirty="0"/>
              <a:t> </a:t>
            </a:r>
            <a:r>
              <a:rPr lang="pl-PL" dirty="0" err="1"/>
              <a:t>mining</a:t>
            </a:r>
            <a:r>
              <a:rPr lang="pl-PL" dirty="0"/>
              <a:t> – omówienie </a:t>
            </a:r>
            <a:br>
              <a:rPr lang="pl-PL" dirty="0"/>
            </a:br>
            <a:br>
              <a:rPr lang="pl-PL" dirty="0"/>
            </a:br>
            <a:endParaRPr dirty="0"/>
          </a:p>
        </p:txBody>
      </p:sp>
      <p:sp>
        <p:nvSpPr>
          <p:cNvPr id="239" name="Google Shape;239;p38"/>
          <p:cNvSpPr txBox="1">
            <a:spLocks noGrp="1"/>
          </p:cNvSpPr>
          <p:nvPr>
            <p:ph type="body" idx="1"/>
          </p:nvPr>
        </p:nvSpPr>
        <p:spPr>
          <a:xfrm>
            <a:off x="453467" y="125114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Atak typu </a:t>
            </a:r>
            <a:r>
              <a:rPr lang="pl-PL" b="1" dirty="0" err="1"/>
              <a:t>selfish</a:t>
            </a:r>
            <a:r>
              <a:rPr lang="pl-PL" b="1" dirty="0"/>
              <a:t> </a:t>
            </a:r>
            <a:r>
              <a:rPr lang="pl-PL" b="1" dirty="0" err="1"/>
              <a:t>mining</a:t>
            </a:r>
            <a:r>
              <a:rPr lang="pl-PL" dirty="0"/>
              <a:t> może zostać przeprowadzony jedynie przez górników. Umożliwia nieuczciwej jednostce zwiększenie zysku pochodzącego z wydobywania bloków kosztem pozostałych górników. </a:t>
            </a:r>
          </a:p>
          <a:p>
            <a:pPr marL="0" lvl="0" indent="0" algn="l" rtl="0">
              <a:spcBef>
                <a:spcPts val="0"/>
              </a:spcBef>
              <a:spcAft>
                <a:spcPts val="1600"/>
              </a:spcAft>
              <a:buNone/>
            </a:pPr>
            <a:r>
              <a:rPr lang="pl-PL" b="1" dirty="0"/>
              <a:t>Na czym polega?</a:t>
            </a:r>
            <a:br>
              <a:rPr lang="pl-PL" b="1" dirty="0"/>
            </a:br>
            <a:r>
              <a:rPr lang="pl-PL" dirty="0"/>
              <a:t>Podobnie jak w przypadku ataków typu </a:t>
            </a:r>
            <a:r>
              <a:rPr lang="pl-PL" dirty="0" err="1"/>
              <a:t>double</a:t>
            </a:r>
            <a:r>
              <a:rPr lang="pl-PL" dirty="0"/>
              <a:t> </a:t>
            </a:r>
            <a:r>
              <a:rPr lang="pl-PL" dirty="0" err="1"/>
              <a:t>spend</a:t>
            </a:r>
            <a:r>
              <a:rPr lang="pl-PL" dirty="0"/>
              <a:t>, atakujący musi wykopać blok przed pozostałymi górnikami oraz nie przekazać informacji o tym do sieci, tworząc tym samym ukryte rozgałęzienie blockchaina. Następnie</a:t>
            </a:r>
            <a:br>
              <a:rPr lang="pl-PL" dirty="0"/>
            </a:br>
            <a:r>
              <a:rPr lang="pl-PL" dirty="0"/>
              <a:t>stara się tak szybko jak to możliwe rozbudować swojego </a:t>
            </a:r>
            <a:r>
              <a:rPr lang="pl-PL" dirty="0" err="1"/>
              <a:t>forka</a:t>
            </a:r>
            <a:r>
              <a:rPr lang="pl-PL" dirty="0"/>
              <a:t>,</a:t>
            </a:r>
            <a:br>
              <a:rPr lang="pl-PL" dirty="0"/>
            </a:br>
            <a:r>
              <a:rPr lang="pl-PL" dirty="0"/>
              <a:t>dołączając kolejne bloki.</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Selfish</a:t>
            </a:r>
            <a:r>
              <a:rPr lang="pl-PL" dirty="0"/>
              <a:t> </a:t>
            </a:r>
            <a:r>
              <a:rPr lang="pl-PL" dirty="0" err="1"/>
              <a:t>mining</a:t>
            </a:r>
            <a:r>
              <a:rPr lang="pl-PL" dirty="0"/>
              <a:t> – omówienie </a:t>
            </a:r>
            <a:br>
              <a:rPr lang="pl-PL" dirty="0"/>
            </a:br>
            <a:endParaRPr lang="pl-PL" dirty="0"/>
          </a:p>
        </p:txBody>
      </p:sp>
      <p:sp>
        <p:nvSpPr>
          <p:cNvPr id="239" name="Google Shape;239;p38"/>
          <p:cNvSpPr txBox="1">
            <a:spLocks noGrp="1"/>
          </p:cNvSpPr>
          <p:nvPr>
            <p:ph type="body" idx="1"/>
          </p:nvPr>
        </p:nvSpPr>
        <p:spPr>
          <a:xfrm>
            <a:off x="559793" y="1222787"/>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Jeżeli ma szczęście i w danym momencie uda mu się stworzyć blockchain dłuższy od głównego łańcucha, to go ujawnia. Z powodu zasady najdłuższego łańcucha, pozostałe węzły akceptują jego </a:t>
            </a:r>
            <a:r>
              <a:rPr lang="pl-PL" dirty="0" err="1"/>
              <a:t>fork</a:t>
            </a:r>
            <a:r>
              <a:rPr lang="pl-PL" dirty="0"/>
              <a:t> i stają się on głównym łańcuchem. Tym samym wszystkie wykopane w międzyczasie bloki w dotychczas głównym łańcuchu stają się nieważne. </a:t>
            </a:r>
          </a:p>
        </p:txBody>
      </p:sp>
    </p:spTree>
    <p:extLst>
      <p:ext uri="{BB962C8B-B14F-4D97-AF65-F5344CB8AC3E}">
        <p14:creationId xmlns:p14="http://schemas.microsoft.com/office/powerpoint/2010/main" val="1321316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B5697188-82D0-4BC4-BC11-5595CDA4487E}"/>
              </a:ext>
            </a:extLst>
          </p:cNvPr>
          <p:cNvPicPr>
            <a:picLocks noChangeAspect="1"/>
          </p:cNvPicPr>
          <p:nvPr/>
        </p:nvPicPr>
        <p:blipFill>
          <a:blip r:embed="rId2"/>
          <a:stretch>
            <a:fillRect/>
          </a:stretch>
        </p:blipFill>
        <p:spPr>
          <a:xfrm>
            <a:off x="0" y="0"/>
            <a:ext cx="9144000" cy="5143500"/>
          </a:xfrm>
          <a:prstGeom prst="rect">
            <a:avLst/>
          </a:prstGeom>
        </p:spPr>
      </p:pic>
      <p:sp>
        <p:nvSpPr>
          <p:cNvPr id="5" name="Tytuł 1">
            <a:extLst>
              <a:ext uri="{FF2B5EF4-FFF2-40B4-BE49-F238E27FC236}">
                <a16:creationId xmlns:a16="http://schemas.microsoft.com/office/drawing/2014/main" id="{3389DEC8-D7B1-4AFE-AABE-25EF3EF8B96C}"/>
              </a:ext>
            </a:extLst>
          </p:cNvPr>
          <p:cNvSpPr txBox="1">
            <a:spLocks/>
          </p:cNvSpPr>
          <p:nvPr/>
        </p:nvSpPr>
        <p:spPr>
          <a:xfrm>
            <a:off x="354830" y="633080"/>
            <a:ext cx="4904741" cy="19386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r>
              <a:rPr lang="pl-PL" sz="4400" dirty="0">
                <a:solidFill>
                  <a:srgbClr val="E5FFFB"/>
                </a:solidFill>
              </a:rPr>
              <a:t>KRYPTOGRAFIA</a:t>
            </a:r>
          </a:p>
          <a:p>
            <a:r>
              <a:rPr lang="pl-PL" sz="4400" dirty="0">
                <a:solidFill>
                  <a:srgbClr val="E5FFFB"/>
                </a:solidFill>
              </a:rPr>
              <a:t>W TECHNOLOGII</a:t>
            </a:r>
            <a:br>
              <a:rPr lang="pl-PL" sz="4400" dirty="0">
                <a:solidFill>
                  <a:srgbClr val="E5FFFB"/>
                </a:solidFill>
              </a:rPr>
            </a:br>
            <a:r>
              <a:rPr lang="pl-PL" sz="4400" dirty="0">
                <a:solidFill>
                  <a:srgbClr val="E5FFFB"/>
                </a:solidFill>
              </a:rPr>
              <a:t>BLOCKCHAIN</a:t>
            </a:r>
          </a:p>
        </p:txBody>
      </p:sp>
    </p:spTree>
    <p:extLst>
      <p:ext uri="{BB962C8B-B14F-4D97-AF65-F5344CB8AC3E}">
        <p14:creationId xmlns:p14="http://schemas.microsoft.com/office/powerpoint/2010/main" val="3615869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Selfish</a:t>
            </a:r>
            <a:r>
              <a:rPr lang="pl-PL" dirty="0"/>
              <a:t> </a:t>
            </a:r>
            <a:r>
              <a:rPr lang="pl-PL" dirty="0" err="1"/>
              <a:t>mining</a:t>
            </a:r>
            <a:r>
              <a:rPr lang="pl-PL" dirty="0"/>
              <a:t> – omówienie </a:t>
            </a:r>
            <a:br>
              <a:rPr lang="pl-PL" dirty="0"/>
            </a:br>
            <a:endParaRPr lang="pl-PL" dirty="0"/>
          </a:p>
        </p:txBody>
      </p:sp>
      <p:sp>
        <p:nvSpPr>
          <p:cNvPr id="239" name="Google Shape;239;p38"/>
          <p:cNvSpPr txBox="1">
            <a:spLocks noGrp="1"/>
          </p:cNvSpPr>
          <p:nvPr>
            <p:ph type="body" idx="1"/>
          </p:nvPr>
        </p:nvSpPr>
        <p:spPr>
          <a:xfrm>
            <a:off x="311700" y="1230451"/>
            <a:ext cx="8520600" cy="81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err="1"/>
              <a:t>Selfish</a:t>
            </a:r>
            <a:r>
              <a:rPr lang="pl-PL" dirty="0"/>
              <a:t> </a:t>
            </a:r>
            <a:r>
              <a:rPr lang="pl-PL" dirty="0" err="1"/>
              <a:t>mining</a:t>
            </a:r>
            <a:r>
              <a:rPr lang="pl-PL" dirty="0"/>
              <a:t> sprawia, że przychód jaki może uzyskać nieuczciwa jednostka na tle innych jednostek jest większy niż wynikałoby to z jej procentowego udziału </a:t>
            </a:r>
            <a:r>
              <a:rPr lang="pl-PL" i="1" dirty="0"/>
              <a:t>(czerwony kolor). </a:t>
            </a:r>
            <a:endParaRPr i="1" dirty="0"/>
          </a:p>
        </p:txBody>
      </p:sp>
      <p:pic>
        <p:nvPicPr>
          <p:cNvPr id="21" name="Obraz 20">
            <a:extLst>
              <a:ext uri="{FF2B5EF4-FFF2-40B4-BE49-F238E27FC236}">
                <a16:creationId xmlns:a16="http://schemas.microsoft.com/office/drawing/2014/main" id="{27A23F69-1D18-498F-BDCC-A8C180CA2F61}"/>
              </a:ext>
            </a:extLst>
          </p:cNvPr>
          <p:cNvPicPr>
            <a:picLocks noChangeAspect="1"/>
          </p:cNvPicPr>
          <p:nvPr/>
        </p:nvPicPr>
        <p:blipFill rotWithShape="1">
          <a:blip r:embed="rId3"/>
          <a:srcRect t="12423"/>
          <a:stretch/>
        </p:blipFill>
        <p:spPr>
          <a:xfrm>
            <a:off x="0" y="2495107"/>
            <a:ext cx="4760796" cy="2648393"/>
          </a:xfrm>
          <a:prstGeom prst="rect">
            <a:avLst/>
          </a:prstGeom>
        </p:spPr>
      </p:pic>
      <p:pic>
        <p:nvPicPr>
          <p:cNvPr id="23" name="Obraz 22">
            <a:extLst>
              <a:ext uri="{FF2B5EF4-FFF2-40B4-BE49-F238E27FC236}">
                <a16:creationId xmlns:a16="http://schemas.microsoft.com/office/drawing/2014/main" id="{C200B9EA-AB95-4541-BD12-1214D63BD384}"/>
              </a:ext>
            </a:extLst>
          </p:cNvPr>
          <p:cNvPicPr>
            <a:picLocks noChangeAspect="1"/>
          </p:cNvPicPr>
          <p:nvPr/>
        </p:nvPicPr>
        <p:blipFill rotWithShape="1">
          <a:blip r:embed="rId4"/>
          <a:srcRect l="620" t="12020" r="-620" b="5169"/>
          <a:stretch/>
        </p:blipFill>
        <p:spPr>
          <a:xfrm>
            <a:off x="4348135" y="2495107"/>
            <a:ext cx="4859552" cy="2649600"/>
          </a:xfrm>
          <a:prstGeom prst="rect">
            <a:avLst/>
          </a:prstGeom>
        </p:spPr>
      </p:pic>
    </p:spTree>
    <p:extLst>
      <p:ext uri="{BB962C8B-B14F-4D97-AF65-F5344CB8AC3E}">
        <p14:creationId xmlns:p14="http://schemas.microsoft.com/office/powerpoint/2010/main" val="509692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Selfish</a:t>
            </a:r>
            <a:r>
              <a:rPr lang="pl-PL" dirty="0"/>
              <a:t> </a:t>
            </a:r>
            <a:r>
              <a:rPr lang="pl-PL" dirty="0" err="1"/>
              <a:t>mining</a:t>
            </a:r>
            <a:r>
              <a:rPr lang="pl-PL" dirty="0"/>
              <a:t> – omówienie </a:t>
            </a:r>
            <a:br>
              <a:rPr lang="pl-PL" dirty="0"/>
            </a:br>
            <a:endParaRPr lang="pl-PL" dirty="0"/>
          </a:p>
        </p:txBody>
      </p:sp>
      <p:sp>
        <p:nvSpPr>
          <p:cNvPr id="239" name="Google Shape;239;p3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Jest to spowodowane tym, że w głównym łańcuchu średnia szansa na wydobycie bloku odpowiada udziałowi w mocy wydobywczej sieci, natomiast tworząc swojego </a:t>
            </a:r>
            <a:r>
              <a:rPr lang="pl-PL" dirty="0" err="1"/>
              <a:t>forka</a:t>
            </a:r>
            <a:r>
              <a:rPr lang="pl-PL" dirty="0"/>
              <a:t> szansa na zostanie wydobywcą bloku wynosi 100%.</a:t>
            </a:r>
          </a:p>
          <a:p>
            <a:pPr marL="0" lvl="0" indent="0" algn="l" rtl="0">
              <a:spcBef>
                <a:spcPts val="0"/>
              </a:spcBef>
              <a:spcAft>
                <a:spcPts val="1600"/>
              </a:spcAft>
              <a:buNone/>
            </a:pPr>
            <a:r>
              <a:rPr lang="pl-PL" dirty="0"/>
              <a:t>W związku z tym podmieniając główny łańcuch na swój, atakujący może przykładowo dodać 5 swoich bloków, kiedy normalnie wydobyłby 1 na 5 .</a:t>
            </a:r>
          </a:p>
        </p:txBody>
      </p:sp>
    </p:spTree>
    <p:extLst>
      <p:ext uri="{BB962C8B-B14F-4D97-AF65-F5344CB8AC3E}">
        <p14:creationId xmlns:p14="http://schemas.microsoft.com/office/powerpoint/2010/main" val="2910527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Selfish</a:t>
            </a:r>
            <a:r>
              <a:rPr lang="pl-PL" dirty="0"/>
              <a:t> </a:t>
            </a:r>
            <a:r>
              <a:rPr lang="pl-PL" dirty="0" err="1"/>
              <a:t>mining</a:t>
            </a:r>
            <a:r>
              <a:rPr lang="pl-PL" dirty="0"/>
              <a:t> – analiza statystyczna </a:t>
            </a:r>
            <a:br>
              <a:rPr lang="pl-PL" dirty="0"/>
            </a:br>
            <a:endParaRPr lang="pl-PL" dirty="0"/>
          </a:p>
        </p:txBody>
      </p:sp>
      <p:sp>
        <p:nvSpPr>
          <p:cNvPr id="239" name="Google Shape;239;p38"/>
          <p:cNvSpPr txBox="1">
            <a:spLocks noGrp="1"/>
          </p:cNvSpPr>
          <p:nvPr>
            <p:ph type="body" idx="1"/>
          </p:nvPr>
        </p:nvSpPr>
        <p:spPr>
          <a:xfrm>
            <a:off x="892947" y="1244052"/>
            <a:ext cx="7818663"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Na następnym slajdzie został przedstawiony wykres przychodu górnika używającego strategii </a:t>
            </a:r>
            <a:r>
              <a:rPr lang="pl-PL" dirty="0" err="1"/>
              <a:t>selfish</a:t>
            </a:r>
            <a:r>
              <a:rPr lang="pl-PL" dirty="0"/>
              <a:t> </a:t>
            </a:r>
            <a:r>
              <a:rPr lang="pl-PL" dirty="0" err="1"/>
              <a:t>mining</a:t>
            </a:r>
            <a:r>
              <a:rPr lang="pl-PL" dirty="0"/>
              <a:t> od jego mocy wydobywczej dla różnych współczynników propagacji </a:t>
            </a:r>
            <a:r>
              <a:rPr lang="el-GR" sz="1800" dirty="0"/>
              <a:t>γ</a:t>
            </a:r>
            <a:r>
              <a:rPr lang="pl-PL" dirty="0"/>
              <a:t>, porównany do zysku górnika postępującego według uczciwego protokołu wydobywania bitcoina.</a:t>
            </a:r>
            <a:br>
              <a:rPr lang="pl-PL" dirty="0"/>
            </a:br>
            <a:r>
              <a:rPr lang="pl-PL" dirty="0"/>
              <a:t>Wyniki przeprowadzonych symulacji (sim) dokładnie pokryły się z wynikami analizy teoretycznej .</a:t>
            </a:r>
          </a:p>
        </p:txBody>
      </p:sp>
    </p:spTree>
    <p:extLst>
      <p:ext uri="{BB962C8B-B14F-4D97-AF65-F5344CB8AC3E}">
        <p14:creationId xmlns:p14="http://schemas.microsoft.com/office/powerpoint/2010/main" val="3955800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Selfish</a:t>
            </a:r>
            <a:r>
              <a:rPr lang="pl-PL" dirty="0"/>
              <a:t> </a:t>
            </a:r>
            <a:r>
              <a:rPr lang="pl-PL" dirty="0" err="1"/>
              <a:t>mining</a:t>
            </a:r>
            <a:r>
              <a:rPr lang="pl-PL" dirty="0"/>
              <a:t> – analiza statystyczna </a:t>
            </a:r>
            <a:br>
              <a:rPr lang="pl-PL" dirty="0"/>
            </a:br>
            <a:endParaRPr lang="pl-PL" dirty="0"/>
          </a:p>
        </p:txBody>
      </p:sp>
      <p:sp>
        <p:nvSpPr>
          <p:cNvPr id="239" name="Google Shape;239;p38"/>
          <p:cNvSpPr txBox="1">
            <a:spLocks noGrp="1"/>
          </p:cNvSpPr>
          <p:nvPr>
            <p:ph type="body" idx="1"/>
          </p:nvPr>
        </p:nvSpPr>
        <p:spPr>
          <a:xfrm>
            <a:off x="637766" y="1369768"/>
            <a:ext cx="2957280" cy="306745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l-GR" sz="1400" dirty="0"/>
              <a:t>α</a:t>
            </a:r>
            <a:r>
              <a:rPr lang="pl-PL" sz="1400" dirty="0"/>
              <a:t> – wielkość puli wydobywczej, tj. część mocy wydobywczej, która należy do egoistycznego górnika (oś pozioma)</a:t>
            </a:r>
          </a:p>
          <a:p>
            <a:pPr marL="0" lvl="0" indent="0" algn="l" rtl="0">
              <a:spcBef>
                <a:spcPts val="0"/>
              </a:spcBef>
              <a:spcAft>
                <a:spcPts val="1600"/>
              </a:spcAft>
              <a:buNone/>
            </a:pPr>
            <a:r>
              <a:rPr lang="el-GR" sz="1400" dirty="0"/>
              <a:t>γ</a:t>
            </a:r>
            <a:r>
              <a:rPr lang="pl-PL" sz="1400" dirty="0"/>
              <a:t> – stosunek liczby górników, którzy w przypadku powstania</a:t>
            </a:r>
            <a:br>
              <a:rPr lang="pl-PL" sz="1400" dirty="0"/>
            </a:br>
            <a:r>
              <a:rPr lang="pl-PL" sz="1400" dirty="0"/>
              <a:t>2 łańcuchów jednakowej długości dadzą się oszukać i wybiorą łańcuch nieuczciwej jednostki, do liczby wszystkich uczciwych górników.</a:t>
            </a:r>
          </a:p>
        </p:txBody>
      </p:sp>
      <p:pic>
        <p:nvPicPr>
          <p:cNvPr id="3" name="Obraz 2">
            <a:extLst>
              <a:ext uri="{FF2B5EF4-FFF2-40B4-BE49-F238E27FC236}">
                <a16:creationId xmlns:a16="http://schemas.microsoft.com/office/drawing/2014/main" id="{8288062A-4310-4512-84DD-211313D78E70}"/>
              </a:ext>
            </a:extLst>
          </p:cNvPr>
          <p:cNvPicPr>
            <a:picLocks noChangeAspect="1"/>
          </p:cNvPicPr>
          <p:nvPr/>
        </p:nvPicPr>
        <p:blipFill>
          <a:blip r:embed="rId3"/>
          <a:stretch>
            <a:fillRect/>
          </a:stretch>
        </p:blipFill>
        <p:spPr>
          <a:xfrm>
            <a:off x="3787141" y="1228000"/>
            <a:ext cx="5356859" cy="3672000"/>
          </a:xfrm>
          <a:prstGeom prst="rect">
            <a:avLst/>
          </a:prstGeom>
        </p:spPr>
      </p:pic>
    </p:spTree>
    <p:extLst>
      <p:ext uri="{BB962C8B-B14F-4D97-AF65-F5344CB8AC3E}">
        <p14:creationId xmlns:p14="http://schemas.microsoft.com/office/powerpoint/2010/main" val="2386235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Selfish</a:t>
            </a:r>
            <a:r>
              <a:rPr lang="pl-PL" dirty="0"/>
              <a:t> </a:t>
            </a:r>
            <a:r>
              <a:rPr lang="pl-PL" dirty="0" err="1"/>
              <a:t>mining</a:t>
            </a:r>
            <a:r>
              <a:rPr lang="pl-PL" dirty="0"/>
              <a:t> – analiza statystyczna </a:t>
            </a:r>
            <a:br>
              <a:rPr lang="pl-PL" dirty="0"/>
            </a:br>
            <a:endParaRPr lang="pl-PL" dirty="0"/>
          </a:p>
        </p:txBody>
      </p:sp>
      <p:sp>
        <p:nvSpPr>
          <p:cNvPr id="239" name="Google Shape;239;p38"/>
          <p:cNvSpPr txBox="1">
            <a:spLocks noGrp="1"/>
          </p:cNvSpPr>
          <p:nvPr>
            <p:ph type="body" idx="1"/>
          </p:nvPr>
        </p:nvSpPr>
        <p:spPr>
          <a:xfrm>
            <a:off x="311700" y="1229875"/>
            <a:ext cx="3629435"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br>
              <a:rPr lang="pl-PL" sz="1600" dirty="0"/>
            </a:br>
            <a:r>
              <a:rPr lang="pl-PL" sz="1600" dirty="0"/>
              <a:t>Dla danego </a:t>
            </a:r>
            <a:r>
              <a:rPr lang="en-US" sz="1600" dirty="0"/>
              <a:t>γ, </a:t>
            </a:r>
            <a:r>
              <a:rPr lang="pl-PL" sz="1600" dirty="0"/>
              <a:t>wykres </a:t>
            </a:r>
            <a:r>
              <a:rPr lang="en-US" sz="1600" dirty="0"/>
              <a:t>α </a:t>
            </a:r>
            <a:r>
              <a:rPr lang="pl-PL" sz="1600" dirty="0"/>
              <a:t>pokazuje minimalną siłę wydobywczą puli górniczej (próg), dla której </a:t>
            </a:r>
            <a:r>
              <a:rPr lang="pl-PL" sz="1600" dirty="0" err="1"/>
              <a:t>selfish</a:t>
            </a:r>
            <a:r>
              <a:rPr lang="pl-PL" sz="1600" dirty="0"/>
              <a:t> </a:t>
            </a:r>
            <a:r>
              <a:rPr lang="pl-PL" sz="1600" dirty="0" err="1"/>
              <a:t>mining</a:t>
            </a:r>
            <a:r>
              <a:rPr lang="pl-PL" sz="1600" dirty="0"/>
              <a:t> będzie generował większy zysk niż postępowanie zgodnie z protokołem. </a:t>
            </a:r>
            <a:br>
              <a:rPr lang="pl-PL" sz="1600" dirty="0"/>
            </a:br>
            <a:r>
              <a:rPr lang="pl-PL" sz="1600" dirty="0"/>
              <a:t>Próg nigdy nie wynosi więcej niż 1/3.</a:t>
            </a:r>
            <a:br>
              <a:rPr lang="pl-PL" sz="1600" dirty="0"/>
            </a:br>
            <a:br>
              <a:rPr lang="pl-PL" sz="1600" dirty="0"/>
            </a:br>
            <a:endParaRPr lang="pl-PL" sz="1600" dirty="0"/>
          </a:p>
        </p:txBody>
      </p:sp>
      <p:pic>
        <p:nvPicPr>
          <p:cNvPr id="3" name="Obraz 2">
            <a:extLst>
              <a:ext uri="{FF2B5EF4-FFF2-40B4-BE49-F238E27FC236}">
                <a16:creationId xmlns:a16="http://schemas.microsoft.com/office/drawing/2014/main" id="{0AAE2F0B-7E34-4973-B014-0C633F2B1F37}"/>
              </a:ext>
            </a:extLst>
          </p:cNvPr>
          <p:cNvPicPr>
            <a:picLocks noChangeAspect="1"/>
          </p:cNvPicPr>
          <p:nvPr/>
        </p:nvPicPr>
        <p:blipFill>
          <a:blip r:embed="rId3"/>
          <a:stretch>
            <a:fillRect/>
          </a:stretch>
        </p:blipFill>
        <p:spPr>
          <a:xfrm>
            <a:off x="4061177" y="1403498"/>
            <a:ext cx="5082823" cy="3484945"/>
          </a:xfrm>
          <a:prstGeom prst="rect">
            <a:avLst/>
          </a:prstGeom>
        </p:spPr>
      </p:pic>
      <p:sp>
        <p:nvSpPr>
          <p:cNvPr id="5" name="pole tekstowe 4">
            <a:extLst>
              <a:ext uri="{FF2B5EF4-FFF2-40B4-BE49-F238E27FC236}">
                <a16:creationId xmlns:a16="http://schemas.microsoft.com/office/drawing/2014/main" id="{FE4F4F87-9707-4ACB-9D08-5728AA71D4A6}"/>
              </a:ext>
            </a:extLst>
          </p:cNvPr>
          <p:cNvSpPr txBox="1"/>
          <p:nvPr/>
        </p:nvSpPr>
        <p:spPr>
          <a:xfrm>
            <a:off x="4728133" y="1229875"/>
            <a:ext cx="4104167" cy="307777"/>
          </a:xfrm>
          <a:prstGeom prst="rect">
            <a:avLst/>
          </a:prstGeom>
          <a:noFill/>
        </p:spPr>
        <p:txBody>
          <a:bodyPr wrap="square" rtlCol="0">
            <a:spAutoFit/>
          </a:bodyPr>
          <a:lstStyle/>
          <a:p>
            <a:r>
              <a:rPr lang="pl-PL" sz="1400" i="1" dirty="0"/>
              <a:t>Wykres </a:t>
            </a:r>
            <a:r>
              <a:rPr lang="pl-PL" i="1" dirty="0"/>
              <a:t>progu opłacalności </a:t>
            </a:r>
            <a:r>
              <a:rPr lang="pl-PL" sz="1400" i="1" dirty="0"/>
              <a:t>ataku </a:t>
            </a:r>
            <a:r>
              <a:rPr lang="pl-PL" sz="1400" i="1" dirty="0" err="1"/>
              <a:t>selfish</a:t>
            </a:r>
            <a:r>
              <a:rPr lang="pl-PL" sz="1400" i="1" dirty="0"/>
              <a:t> </a:t>
            </a:r>
            <a:r>
              <a:rPr lang="pl-PL" sz="1400" i="1" dirty="0" err="1"/>
              <a:t>mining</a:t>
            </a:r>
            <a:endParaRPr lang="pl-PL" dirty="0"/>
          </a:p>
        </p:txBody>
      </p:sp>
    </p:spTree>
    <p:extLst>
      <p:ext uri="{BB962C8B-B14F-4D97-AF65-F5344CB8AC3E}">
        <p14:creationId xmlns:p14="http://schemas.microsoft.com/office/powerpoint/2010/main" val="529035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7" name="Obraz 6">
            <a:extLst>
              <a:ext uri="{FF2B5EF4-FFF2-40B4-BE49-F238E27FC236}">
                <a16:creationId xmlns:a16="http://schemas.microsoft.com/office/drawing/2014/main" id="{F8B3E4EA-8538-4311-8D09-5B824FD6BEB0}"/>
              </a:ext>
            </a:extLst>
          </p:cNvPr>
          <p:cNvPicPr>
            <a:picLocks noChangeAspect="1"/>
          </p:cNvPicPr>
          <p:nvPr/>
        </p:nvPicPr>
        <p:blipFill>
          <a:blip r:embed="rId3"/>
          <a:stretch>
            <a:fillRect/>
          </a:stretch>
        </p:blipFill>
        <p:spPr>
          <a:xfrm>
            <a:off x="602738" y="1290920"/>
            <a:ext cx="5330229" cy="3529173"/>
          </a:xfrm>
          <a:prstGeom prst="rect">
            <a:avLst/>
          </a:prstGeom>
        </p:spPr>
      </p:pic>
      <p:sp>
        <p:nvSpPr>
          <p:cNvPr id="238" name="Google Shape;238;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Selfish</a:t>
            </a:r>
            <a:r>
              <a:rPr lang="pl-PL" dirty="0"/>
              <a:t> </a:t>
            </a:r>
            <a:r>
              <a:rPr lang="pl-PL" dirty="0" err="1"/>
              <a:t>mining</a:t>
            </a:r>
            <a:r>
              <a:rPr lang="pl-PL" dirty="0"/>
              <a:t> – analiza statystyczna </a:t>
            </a:r>
            <a:br>
              <a:rPr lang="pl-PL" dirty="0"/>
            </a:br>
            <a:endParaRPr lang="pl-PL" dirty="0"/>
          </a:p>
        </p:txBody>
      </p:sp>
      <p:sp>
        <p:nvSpPr>
          <p:cNvPr id="239" name="Google Shape;239;p38"/>
          <p:cNvSpPr txBox="1">
            <a:spLocks noGrp="1"/>
          </p:cNvSpPr>
          <p:nvPr>
            <p:ph type="body" idx="1"/>
          </p:nvPr>
        </p:nvSpPr>
        <p:spPr>
          <a:xfrm>
            <a:off x="7003124" y="1176669"/>
            <a:ext cx="1729751" cy="256599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1400" i="1" dirty="0"/>
              <a:t>Przy maksymalnie optymistycznych założeniach (nierealistycznych), tj. </a:t>
            </a:r>
            <a:r>
              <a:rPr lang="el-GR" sz="1400" i="1" dirty="0"/>
              <a:t>γ</a:t>
            </a:r>
            <a:r>
              <a:rPr lang="pl-PL" sz="1400" i="1" dirty="0"/>
              <a:t> = 0, próg opłacalności ataku </a:t>
            </a:r>
            <a:r>
              <a:rPr lang="pl-PL" sz="1400" i="1" dirty="0" err="1"/>
              <a:t>selfish</a:t>
            </a:r>
            <a:r>
              <a:rPr lang="pl-PL" sz="1400" i="1" dirty="0"/>
              <a:t> </a:t>
            </a:r>
            <a:r>
              <a:rPr lang="pl-PL" sz="1400" i="1" dirty="0" err="1"/>
              <a:t>mining</a:t>
            </a:r>
            <a:r>
              <a:rPr lang="pl-PL" sz="1400" i="1" dirty="0"/>
              <a:t> wynosi 1/3. </a:t>
            </a:r>
          </a:p>
        </p:txBody>
      </p:sp>
    </p:spTree>
    <p:extLst>
      <p:ext uri="{BB962C8B-B14F-4D97-AF65-F5344CB8AC3E}">
        <p14:creationId xmlns:p14="http://schemas.microsoft.com/office/powerpoint/2010/main" val="1467903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Selfish</a:t>
            </a:r>
            <a:r>
              <a:rPr lang="pl-PL" dirty="0"/>
              <a:t> </a:t>
            </a:r>
            <a:r>
              <a:rPr lang="pl-PL" dirty="0" err="1"/>
              <a:t>mining</a:t>
            </a:r>
            <a:r>
              <a:rPr lang="pl-PL" dirty="0"/>
              <a:t> – analiza statystyczna </a:t>
            </a:r>
            <a:br>
              <a:rPr lang="pl-PL" dirty="0"/>
            </a:br>
            <a:endParaRPr lang="pl-PL" dirty="0"/>
          </a:p>
        </p:txBody>
      </p:sp>
      <p:sp>
        <p:nvSpPr>
          <p:cNvPr id="239" name="Google Shape;239;p38"/>
          <p:cNvSpPr txBox="1">
            <a:spLocks noGrp="1"/>
          </p:cNvSpPr>
          <p:nvPr>
            <p:ph type="body" idx="1"/>
          </p:nvPr>
        </p:nvSpPr>
        <p:spPr>
          <a:xfrm>
            <a:off x="6259033" y="1288754"/>
            <a:ext cx="2473842" cy="256599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1400" i="1" dirty="0"/>
              <a:t>Poniżej tego progu dla tej samej wartości parametru </a:t>
            </a:r>
            <a:r>
              <a:rPr lang="el-GR" sz="1400" i="1" dirty="0"/>
              <a:t>γ </a:t>
            </a:r>
            <a:r>
              <a:rPr lang="pl-PL" sz="1400" i="1" dirty="0" err="1"/>
              <a:t>selfish</a:t>
            </a:r>
            <a:r>
              <a:rPr lang="pl-PL" sz="1400" i="1" dirty="0"/>
              <a:t> </a:t>
            </a:r>
            <a:r>
              <a:rPr lang="pl-PL" sz="1400" i="1" dirty="0" err="1"/>
              <a:t>mining</a:t>
            </a:r>
            <a:r>
              <a:rPr lang="pl-PL" sz="1400" i="1" dirty="0"/>
              <a:t> nie opłaca się.</a:t>
            </a:r>
          </a:p>
        </p:txBody>
      </p:sp>
      <p:pic>
        <p:nvPicPr>
          <p:cNvPr id="5" name="Obraz 4">
            <a:extLst>
              <a:ext uri="{FF2B5EF4-FFF2-40B4-BE49-F238E27FC236}">
                <a16:creationId xmlns:a16="http://schemas.microsoft.com/office/drawing/2014/main" id="{E3E2E723-CD85-4026-A2A7-9DA5A4B11697}"/>
              </a:ext>
            </a:extLst>
          </p:cNvPr>
          <p:cNvPicPr>
            <a:picLocks noChangeAspect="1"/>
          </p:cNvPicPr>
          <p:nvPr/>
        </p:nvPicPr>
        <p:blipFill>
          <a:blip r:embed="rId3"/>
          <a:stretch>
            <a:fillRect/>
          </a:stretch>
        </p:blipFill>
        <p:spPr>
          <a:xfrm>
            <a:off x="411125" y="1473739"/>
            <a:ext cx="5713228" cy="2794547"/>
          </a:xfrm>
          <a:prstGeom prst="rect">
            <a:avLst/>
          </a:prstGeom>
        </p:spPr>
      </p:pic>
    </p:spTree>
    <p:extLst>
      <p:ext uri="{BB962C8B-B14F-4D97-AF65-F5344CB8AC3E}">
        <p14:creationId xmlns:p14="http://schemas.microsoft.com/office/powerpoint/2010/main" val="1086163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Selfish</a:t>
            </a:r>
            <a:r>
              <a:rPr lang="pl-PL" dirty="0"/>
              <a:t> </a:t>
            </a:r>
            <a:r>
              <a:rPr lang="pl-PL" dirty="0" err="1"/>
              <a:t>mining</a:t>
            </a:r>
            <a:r>
              <a:rPr lang="pl-PL" dirty="0"/>
              <a:t> – analiza statystyczna </a:t>
            </a:r>
            <a:br>
              <a:rPr lang="pl-PL" dirty="0"/>
            </a:br>
            <a:endParaRPr lang="pl-PL" dirty="0"/>
          </a:p>
        </p:txBody>
      </p:sp>
      <p:sp>
        <p:nvSpPr>
          <p:cNvPr id="239" name="Google Shape;239;p38"/>
          <p:cNvSpPr txBox="1">
            <a:spLocks noGrp="1"/>
          </p:cNvSpPr>
          <p:nvPr>
            <p:ph type="body" idx="1"/>
          </p:nvPr>
        </p:nvSpPr>
        <p:spPr>
          <a:xfrm>
            <a:off x="6259033" y="1288754"/>
            <a:ext cx="2473842" cy="256599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sz="1400" i="1" dirty="0"/>
              <a:t>Jeżeli szybkość propagacji bloków atakującego będzie powyżej średniej, w rezultacie czego </a:t>
            </a:r>
            <a:r>
              <a:rPr lang="el-GR" sz="1400" dirty="0"/>
              <a:t>γ</a:t>
            </a:r>
            <a:r>
              <a:rPr lang="pl-PL" sz="1400" i="1" dirty="0"/>
              <a:t> będzie powyżej 0.5, to nie potrzeba względnie dużej mocy obliczeniowej, aby ten atak był rentowny.</a:t>
            </a:r>
          </a:p>
        </p:txBody>
      </p:sp>
      <p:pic>
        <p:nvPicPr>
          <p:cNvPr id="3" name="Obraz 2">
            <a:extLst>
              <a:ext uri="{FF2B5EF4-FFF2-40B4-BE49-F238E27FC236}">
                <a16:creationId xmlns:a16="http://schemas.microsoft.com/office/drawing/2014/main" id="{8D58904F-51C2-42A7-9E93-0129E0469975}"/>
              </a:ext>
            </a:extLst>
          </p:cNvPr>
          <p:cNvPicPr>
            <a:picLocks noChangeAspect="1"/>
          </p:cNvPicPr>
          <p:nvPr/>
        </p:nvPicPr>
        <p:blipFill>
          <a:blip r:embed="rId3"/>
          <a:stretch>
            <a:fillRect/>
          </a:stretch>
        </p:blipFill>
        <p:spPr>
          <a:xfrm>
            <a:off x="411125" y="1450191"/>
            <a:ext cx="5663851" cy="2824406"/>
          </a:xfrm>
          <a:prstGeom prst="rect">
            <a:avLst/>
          </a:prstGeom>
        </p:spPr>
      </p:pic>
    </p:spTree>
    <p:extLst>
      <p:ext uri="{BB962C8B-B14F-4D97-AF65-F5344CB8AC3E}">
        <p14:creationId xmlns:p14="http://schemas.microsoft.com/office/powerpoint/2010/main" val="26921346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7" name="Obraz 6">
            <a:extLst>
              <a:ext uri="{FF2B5EF4-FFF2-40B4-BE49-F238E27FC236}">
                <a16:creationId xmlns:a16="http://schemas.microsoft.com/office/drawing/2014/main" id="{EA4C73FA-A55A-4158-8DE7-2E711D0827F7}"/>
              </a:ext>
            </a:extLst>
          </p:cNvPr>
          <p:cNvPicPr>
            <a:picLocks noChangeAspect="1"/>
          </p:cNvPicPr>
          <p:nvPr/>
        </p:nvPicPr>
        <p:blipFill>
          <a:blip r:embed="rId3"/>
          <a:stretch>
            <a:fillRect/>
          </a:stretch>
        </p:blipFill>
        <p:spPr>
          <a:xfrm>
            <a:off x="0" y="0"/>
            <a:ext cx="9144000" cy="5143500"/>
          </a:xfrm>
          <a:prstGeom prst="rect">
            <a:avLst/>
          </a:prstGeom>
        </p:spPr>
      </p:pic>
      <p:sp>
        <p:nvSpPr>
          <p:cNvPr id="109" name="Google Shape;109;p17"/>
          <p:cNvSpPr txBox="1">
            <a:spLocks noGrp="1"/>
          </p:cNvSpPr>
          <p:nvPr>
            <p:ph type="title"/>
          </p:nvPr>
        </p:nvSpPr>
        <p:spPr>
          <a:xfrm>
            <a:off x="141766" y="1678052"/>
            <a:ext cx="4685415" cy="17873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4800" dirty="0">
                <a:solidFill>
                  <a:schemeClr val="bg1"/>
                </a:solidFill>
              </a:rPr>
              <a:t>ECLIPSE ATTACK</a:t>
            </a:r>
            <a:endParaRPr sz="4800" dirty="0">
              <a:solidFill>
                <a:schemeClr val="bg1"/>
              </a:solidFill>
            </a:endParaRPr>
          </a:p>
        </p:txBody>
      </p:sp>
    </p:spTree>
    <p:extLst>
      <p:ext uri="{BB962C8B-B14F-4D97-AF65-F5344CB8AC3E}">
        <p14:creationId xmlns:p14="http://schemas.microsoft.com/office/powerpoint/2010/main" val="29830991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311700" y="410000"/>
            <a:ext cx="7584747"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Eclipse attack</a:t>
            </a:r>
            <a:endParaRPr dirty="0"/>
          </a:p>
        </p:txBody>
      </p:sp>
      <p:sp>
        <p:nvSpPr>
          <p:cNvPr id="245" name="Google Shape;245;p39"/>
          <p:cNvSpPr txBox="1">
            <a:spLocks noGrp="1"/>
          </p:cNvSpPr>
          <p:nvPr>
            <p:ph type="body" idx="1"/>
          </p:nvPr>
        </p:nvSpPr>
        <p:spPr>
          <a:xfrm>
            <a:off x="311700" y="1229875"/>
            <a:ext cx="5722800" cy="10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b="1" dirty="0"/>
              <a:t>Atak eclipse </a:t>
            </a:r>
            <a:r>
              <a:rPr lang="pl" dirty="0"/>
              <a:t>polega na wyizolowaniu pojedynczego użytkownika oraz na zapobiegnięciu uzyskania przez niego prawidłowego obrazu całej sieci.</a:t>
            </a:r>
            <a:endParaRPr dirty="0"/>
          </a:p>
          <a:p>
            <a:pPr marL="0" lvl="0" indent="0" algn="l" rtl="0">
              <a:spcBef>
                <a:spcPts val="1600"/>
              </a:spcBef>
              <a:spcAft>
                <a:spcPts val="1600"/>
              </a:spcAft>
              <a:buNone/>
            </a:pPr>
            <a:endParaRPr dirty="0"/>
          </a:p>
        </p:txBody>
      </p:sp>
      <p:pic>
        <p:nvPicPr>
          <p:cNvPr id="246" name="Google Shape;246;p39"/>
          <p:cNvPicPr preferRelativeResize="0"/>
          <p:nvPr/>
        </p:nvPicPr>
        <p:blipFill>
          <a:blip r:embed="rId3">
            <a:alphaModFix/>
          </a:blip>
          <a:stretch>
            <a:fillRect/>
          </a:stretch>
        </p:blipFill>
        <p:spPr>
          <a:xfrm>
            <a:off x="5907818" y="177550"/>
            <a:ext cx="3151674" cy="2101125"/>
          </a:xfrm>
          <a:prstGeom prst="rect">
            <a:avLst/>
          </a:prstGeom>
          <a:noFill/>
          <a:ln>
            <a:noFill/>
          </a:ln>
        </p:spPr>
      </p:pic>
      <p:sp>
        <p:nvSpPr>
          <p:cNvPr id="247" name="Google Shape;247;p39"/>
          <p:cNvSpPr txBox="1">
            <a:spLocks noGrp="1"/>
          </p:cNvSpPr>
          <p:nvPr>
            <p:ph type="body" idx="1"/>
          </p:nvPr>
        </p:nvSpPr>
        <p:spPr>
          <a:xfrm>
            <a:off x="311700" y="2375283"/>
            <a:ext cx="8637900" cy="2429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dirty="0"/>
              <a:t>Atak jest możliwy, ponieważ sieć zdecentralizowana nie pozwala na kontaktowanie się ze wszystkimi węzłami sieci na raz – istnieją nody wyjściowe (w sieci BTC liczba takowych wynosi 8, a w ETH – 13).</a:t>
            </a:r>
            <a:br>
              <a:rPr lang="pl" dirty="0"/>
            </a:br>
            <a:r>
              <a:rPr lang="pl" dirty="0"/>
              <a:t>Podczas ataku są one blokowane i w ich miejsce są podstawiane sztuczne nody dla użytkownika i prezentowany inny obraz sieci. </a:t>
            </a:r>
            <a:br>
              <a:rPr lang="pl" dirty="0"/>
            </a:b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sz="2600" dirty="0"/>
              <a:t>Kryptografia klucza asymetrycznego w blockchainie</a:t>
            </a:r>
            <a:endParaRPr sz="2600" dirty="0"/>
          </a:p>
        </p:txBody>
      </p:sp>
      <p:sp>
        <p:nvSpPr>
          <p:cNvPr id="178" name="Google Shape;178;p28"/>
          <p:cNvSpPr txBox="1">
            <a:spLocks noGrp="1"/>
          </p:cNvSpPr>
          <p:nvPr>
            <p:ph type="body" idx="1"/>
          </p:nvPr>
        </p:nvSpPr>
        <p:spPr>
          <a:xfrm>
            <a:off x="311700" y="101780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dirty="0"/>
              <a:t>Łańcuchy bloków, aby osiągnąć odpowiedni poziom bezpieczeństwa danych, opierają się na dwóch typach algorytmów kryptograficznych: kryptografii klucza asymetrycznego i funkcjach haszujących.</a:t>
            </a:r>
          </a:p>
          <a:p>
            <a:pPr marL="0" lvl="0" indent="0" algn="l" rtl="0">
              <a:spcBef>
                <a:spcPts val="0"/>
              </a:spcBef>
              <a:spcAft>
                <a:spcPts val="1600"/>
              </a:spcAft>
              <a:buNone/>
            </a:pPr>
            <a:r>
              <a:rPr lang="pl" dirty="0"/>
              <a:t>1. </a:t>
            </a:r>
            <a:r>
              <a:rPr lang="pl" b="1" dirty="0"/>
              <a:t>Kryptografia klucza publicznego </a:t>
            </a:r>
            <a:r>
              <a:rPr lang="pl" dirty="0"/>
              <a:t>– wykorzystywana jest w portfelach kryptowalutowych oraz wewnątrz systemu do weryfikacji transakcji:</a:t>
            </a:r>
          </a:p>
          <a:p>
            <a:pPr marL="285750" indent="-285750">
              <a:spcAft>
                <a:spcPts val="600"/>
              </a:spcAft>
            </a:pPr>
            <a:r>
              <a:rPr lang="pl-PL" dirty="0"/>
              <a:t>Podczas konfiguracji portfela generowana jest para kluczy: publiczny i prywatny</a:t>
            </a:r>
          </a:p>
          <a:p>
            <a:pPr marL="285750" indent="-285750">
              <a:spcAft>
                <a:spcPts val="600"/>
              </a:spcAft>
            </a:pPr>
            <a:r>
              <a:rPr lang="pl-PL" dirty="0"/>
              <a:t>Przy użyciu klucza publicznego generowany jest adres</a:t>
            </a:r>
            <a:br>
              <a:rPr lang="pl-PL" dirty="0"/>
            </a:br>
            <a:r>
              <a:rPr lang="pl-PL" dirty="0"/>
              <a:t>publiczny, jest to klucz, który zasadniczo można</a:t>
            </a:r>
            <a:br>
              <a:rPr lang="pl-PL" dirty="0"/>
            </a:br>
            <a:r>
              <a:rPr lang="pl-PL" dirty="0"/>
              <a:t>bezpiecznie udostępniać pozostałym użytkownikom. </a:t>
            </a:r>
            <a:endParaRPr lang="pl" dirty="0"/>
          </a:p>
        </p:txBody>
      </p:sp>
    </p:spTree>
    <p:extLst>
      <p:ext uri="{BB962C8B-B14F-4D97-AF65-F5344CB8AC3E}">
        <p14:creationId xmlns:p14="http://schemas.microsoft.com/office/powerpoint/2010/main" val="1785768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DD097F-D584-4834-BC96-BB12BB773B33}"/>
              </a:ext>
            </a:extLst>
          </p:cNvPr>
          <p:cNvSpPr>
            <a:spLocks noGrp="1"/>
          </p:cNvSpPr>
          <p:nvPr>
            <p:ph type="title"/>
          </p:nvPr>
        </p:nvSpPr>
        <p:spPr/>
        <p:txBody>
          <a:bodyPr/>
          <a:lstStyle/>
          <a:p>
            <a:pPr algn="ctr"/>
            <a:r>
              <a:rPr lang="pl-PL" dirty="0" err="1"/>
              <a:t>Eclipse</a:t>
            </a:r>
            <a:r>
              <a:rPr lang="pl-PL" dirty="0"/>
              <a:t> </a:t>
            </a:r>
            <a:r>
              <a:rPr lang="pl-PL" dirty="0" err="1"/>
              <a:t>attack</a:t>
            </a:r>
            <a:r>
              <a:rPr lang="pl-PL" dirty="0"/>
              <a:t> – implikacje </a:t>
            </a:r>
          </a:p>
        </p:txBody>
      </p:sp>
      <p:sp>
        <p:nvSpPr>
          <p:cNvPr id="3" name="Symbol zastępczy tekstu 2">
            <a:extLst>
              <a:ext uri="{FF2B5EF4-FFF2-40B4-BE49-F238E27FC236}">
                <a16:creationId xmlns:a16="http://schemas.microsoft.com/office/drawing/2014/main" id="{0831EE9E-DAD2-4790-9028-290513B670EA}"/>
              </a:ext>
            </a:extLst>
          </p:cNvPr>
          <p:cNvSpPr>
            <a:spLocks noGrp="1"/>
          </p:cNvSpPr>
          <p:nvPr>
            <p:ph type="body" idx="1"/>
          </p:nvPr>
        </p:nvSpPr>
        <p:spPr>
          <a:xfrm>
            <a:off x="311700" y="1102860"/>
            <a:ext cx="8626737" cy="3717233"/>
          </a:xfrm>
        </p:spPr>
        <p:txBody>
          <a:bodyPr/>
          <a:lstStyle/>
          <a:p>
            <a:pPr marL="114300" indent="0">
              <a:buNone/>
            </a:pPr>
            <a:r>
              <a:rPr lang="pl-PL" dirty="0"/>
              <a:t>Jeżeli atakujący zużywa zasoby do wyobcowania węzła od reszty sieci, najpewniej ma on do tego konkretną motywację. Po takim działaniu, istnieje kilka scenariuszy, które może zrealizować haker, ponieważ atak </a:t>
            </a:r>
            <a:r>
              <a:rPr lang="pl-PL" dirty="0" err="1"/>
              <a:t>eclipse</a:t>
            </a:r>
            <a:r>
              <a:rPr lang="pl-PL" dirty="0"/>
              <a:t> jest doskonałym fundamentem do przeprowadzenia na odizolowanym węźle następujących ataków:</a:t>
            </a:r>
          </a:p>
          <a:p>
            <a:pPr marL="114300" indent="0">
              <a:buNone/>
            </a:pPr>
            <a:endParaRPr lang="pl-PL" sz="1000" dirty="0"/>
          </a:p>
          <a:p>
            <a:pPr marL="514350" indent="-400050">
              <a:lnSpc>
                <a:spcPct val="150000"/>
              </a:lnSpc>
              <a:buFont typeface="+mj-lt"/>
              <a:buAutoNum type="romanUcPeriod"/>
            </a:pPr>
            <a:r>
              <a:rPr lang="pl-PL" dirty="0"/>
              <a:t>Aranżowanie </a:t>
            </a:r>
            <a:r>
              <a:rPr lang="pl-PL" u="sng" dirty="0"/>
              <a:t>wyścigów bloków / </a:t>
            </a:r>
            <a:r>
              <a:rPr lang="pl-PL" u="sng" dirty="0" err="1"/>
              <a:t>selfish</a:t>
            </a:r>
            <a:r>
              <a:rPr lang="pl-PL" u="sng" dirty="0"/>
              <a:t> </a:t>
            </a:r>
            <a:r>
              <a:rPr lang="pl-PL" u="sng" dirty="0" err="1"/>
              <a:t>mining</a:t>
            </a:r>
            <a:endParaRPr lang="pl-PL" u="sng" dirty="0"/>
          </a:p>
          <a:p>
            <a:pPr marL="514350" indent="-400050">
              <a:lnSpc>
                <a:spcPct val="150000"/>
              </a:lnSpc>
              <a:buFont typeface="+mj-lt"/>
              <a:buAutoNum type="romanUcPeriod"/>
            </a:pPr>
            <a:r>
              <a:rPr lang="pl-PL" u="sng" dirty="0"/>
              <a:t>Atak 51% </a:t>
            </a:r>
            <a:r>
              <a:rPr lang="pl-PL" dirty="0"/>
              <a:t>poprzez podział mocy wydobywczej </a:t>
            </a:r>
          </a:p>
          <a:p>
            <a:pPr marL="514350" indent="-400050">
              <a:lnSpc>
                <a:spcPct val="150000"/>
              </a:lnSpc>
              <a:buFont typeface="+mj-lt"/>
              <a:buAutoNum type="romanUcPeriod"/>
            </a:pPr>
            <a:r>
              <a:rPr lang="pl-PL" u="sng" dirty="0"/>
              <a:t>Podwójne wydatkowanie </a:t>
            </a:r>
            <a:r>
              <a:rPr lang="pl-PL" dirty="0"/>
              <a:t>przy 0-potwierdzeniach</a:t>
            </a:r>
          </a:p>
          <a:p>
            <a:pPr marL="514350" indent="-400050">
              <a:lnSpc>
                <a:spcPct val="150000"/>
              </a:lnSpc>
              <a:buFont typeface="+mj-lt"/>
              <a:buAutoNum type="romanUcPeriod"/>
            </a:pPr>
            <a:r>
              <a:rPr lang="pl-PL" u="sng" dirty="0"/>
              <a:t>Podwójne wydatkowanie </a:t>
            </a:r>
            <a:r>
              <a:rPr lang="pl-PL" dirty="0"/>
              <a:t>przy N-potwierdzeniach</a:t>
            </a:r>
          </a:p>
          <a:p>
            <a:pPr marL="114300" indent="0">
              <a:buNone/>
            </a:pPr>
            <a:endParaRPr lang="pl-PL" sz="1700" dirty="0"/>
          </a:p>
          <a:p>
            <a:pPr marL="114300" indent="0">
              <a:buNone/>
            </a:pPr>
            <a:endParaRPr lang="pl-PL" sz="1700" dirty="0"/>
          </a:p>
        </p:txBody>
      </p:sp>
    </p:spTree>
    <p:extLst>
      <p:ext uri="{BB962C8B-B14F-4D97-AF65-F5344CB8AC3E}">
        <p14:creationId xmlns:p14="http://schemas.microsoft.com/office/powerpoint/2010/main" val="1812870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Eclipse</a:t>
            </a:r>
            <a:r>
              <a:rPr lang="pl-PL" dirty="0"/>
              <a:t> </a:t>
            </a:r>
            <a:r>
              <a:rPr lang="pl-PL" dirty="0" err="1"/>
              <a:t>attack</a:t>
            </a:r>
            <a:r>
              <a:rPr lang="pl-PL" dirty="0"/>
              <a:t> – implikacje </a:t>
            </a:r>
            <a:endParaRPr dirty="0"/>
          </a:p>
        </p:txBody>
      </p:sp>
      <p:sp>
        <p:nvSpPr>
          <p:cNvPr id="253" name="Google Shape;253;p40"/>
          <p:cNvSpPr txBox="1">
            <a:spLocks noGrp="1"/>
          </p:cNvSpPr>
          <p:nvPr>
            <p:ph type="body" idx="1"/>
          </p:nvPr>
        </p:nvSpPr>
        <p:spPr>
          <a:xfrm>
            <a:off x="630866" y="1229875"/>
            <a:ext cx="7960242"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Ad. II.</a:t>
            </a:r>
          </a:p>
          <a:p>
            <a:pPr marL="0" lvl="0" indent="0" algn="l" rtl="0">
              <a:spcBef>
                <a:spcPts val="0"/>
              </a:spcBef>
              <a:spcAft>
                <a:spcPts val="0"/>
              </a:spcAft>
              <a:buNone/>
            </a:pPr>
            <a:endParaRPr lang="pl-PL" dirty="0"/>
          </a:p>
          <a:p>
            <a:pPr marL="0" lvl="0" indent="0" algn="l" rtl="0">
              <a:spcBef>
                <a:spcPts val="0"/>
              </a:spcBef>
              <a:spcAft>
                <a:spcPts val="0"/>
              </a:spcAft>
              <a:buNone/>
            </a:pPr>
            <a:r>
              <a:rPr lang="pl-PL" dirty="0"/>
              <a:t>Odcięcie atakiem </a:t>
            </a:r>
            <a:r>
              <a:rPr lang="pl-PL" dirty="0" err="1"/>
              <a:t>eclipse</a:t>
            </a:r>
            <a:r>
              <a:rPr lang="pl-PL" dirty="0"/>
              <a:t> węzłów górniczych od reszty użytkowników blockchaina, sprawia, że ich moc wydobywcza może zostać wyeliminowana z sieci. Może to znacznie ułatwić przeprowadzenie ataków inicjowanych przez nieuczciwego górnika, szczególnie ataku 51%. Aby zatuszować zmianę w całkowitej mocy obliczeniowej sieci, zasłonięci górnicy mogą być odcinani stopniowo lub okresowo.</a:t>
            </a:r>
            <a:r>
              <a:rPr lang="en-US" dirty="0"/>
              <a:t> </a:t>
            </a:r>
            <a:endParaRPr dirty="0"/>
          </a:p>
        </p:txBody>
      </p:sp>
    </p:spTree>
    <p:extLst>
      <p:ext uri="{BB962C8B-B14F-4D97-AF65-F5344CB8AC3E}">
        <p14:creationId xmlns:p14="http://schemas.microsoft.com/office/powerpoint/2010/main" val="2317210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Eclipse</a:t>
            </a:r>
            <a:r>
              <a:rPr lang="pl-PL" dirty="0"/>
              <a:t> </a:t>
            </a:r>
            <a:r>
              <a:rPr lang="pl-PL" dirty="0" err="1"/>
              <a:t>attack</a:t>
            </a:r>
            <a:r>
              <a:rPr lang="pl-PL" dirty="0"/>
              <a:t> – implikacje </a:t>
            </a:r>
            <a:endParaRPr dirty="0"/>
          </a:p>
        </p:txBody>
      </p:sp>
      <p:sp>
        <p:nvSpPr>
          <p:cNvPr id="253" name="Google Shape;253;p40"/>
          <p:cNvSpPr txBox="1">
            <a:spLocks noGrp="1"/>
          </p:cNvSpPr>
          <p:nvPr>
            <p:ph type="body" idx="1"/>
          </p:nvPr>
        </p:nvSpPr>
        <p:spPr>
          <a:xfrm>
            <a:off x="4742308" y="1236964"/>
            <a:ext cx="4040185" cy="3339000"/>
          </a:xfrm>
          <a:prstGeom prst="rect">
            <a:avLst/>
          </a:prstGeom>
        </p:spPr>
        <p:txBody>
          <a:bodyPr spcFirstLastPara="1" wrap="square" lIns="91425" tIns="91425" rIns="91425" bIns="91425" anchor="t" anchorCtr="0">
            <a:noAutofit/>
          </a:bodyPr>
          <a:lstStyle/>
          <a:p>
            <a:pPr marL="114300" indent="0" algn="l" fontAlgn="base">
              <a:buNone/>
            </a:pPr>
            <a:r>
              <a:rPr lang="pl-PL" dirty="0"/>
              <a:t>Ad. III. </a:t>
            </a:r>
          </a:p>
          <a:p>
            <a:pPr marL="114300" indent="0" algn="l" fontAlgn="base">
              <a:buNone/>
            </a:pPr>
            <a:endParaRPr lang="pl-PL" dirty="0"/>
          </a:p>
          <a:p>
            <a:pPr fontAlgn="base"/>
            <a:r>
              <a:rPr lang="pl-PL" dirty="0"/>
              <a:t>Jeśli użytkownik akceptuje transakcje typu 0-potwierdzeń (nie czeka na potwierdzenie transakcji w następnych blokach) może być narażony na </a:t>
            </a:r>
            <a:r>
              <a:rPr lang="pl-PL" b="1" dirty="0" err="1"/>
              <a:t>double</a:t>
            </a:r>
            <a:r>
              <a:rPr lang="pl-PL" b="1" dirty="0"/>
              <a:t> </a:t>
            </a:r>
            <a:r>
              <a:rPr lang="pl-PL" b="1" dirty="0" err="1"/>
              <a:t>spending</a:t>
            </a:r>
            <a:r>
              <a:rPr lang="pl-PL" dirty="0"/>
              <a:t> po skutecznym ataku </a:t>
            </a:r>
            <a:r>
              <a:rPr lang="pl-PL" dirty="0" err="1"/>
              <a:t>Eclipse</a:t>
            </a:r>
            <a:r>
              <a:rPr lang="pl-PL" dirty="0"/>
              <a:t>. </a:t>
            </a:r>
            <a:endParaRPr dirty="0"/>
          </a:p>
        </p:txBody>
      </p:sp>
      <p:pic>
        <p:nvPicPr>
          <p:cNvPr id="5" name="Obraz 4">
            <a:extLst>
              <a:ext uri="{FF2B5EF4-FFF2-40B4-BE49-F238E27FC236}">
                <a16:creationId xmlns:a16="http://schemas.microsoft.com/office/drawing/2014/main" id="{EE53DACC-CA6C-4FF5-BE44-1C53690AA385}"/>
              </a:ext>
            </a:extLst>
          </p:cNvPr>
          <p:cNvPicPr>
            <a:picLocks noChangeAspect="1"/>
          </p:cNvPicPr>
          <p:nvPr/>
        </p:nvPicPr>
        <p:blipFill>
          <a:blip r:embed="rId3"/>
          <a:stretch>
            <a:fillRect/>
          </a:stretch>
        </p:blipFill>
        <p:spPr>
          <a:xfrm>
            <a:off x="779721" y="1364743"/>
            <a:ext cx="3571875" cy="2743200"/>
          </a:xfrm>
          <a:prstGeom prst="rect">
            <a:avLst/>
          </a:prstGeom>
        </p:spPr>
      </p:pic>
    </p:spTree>
    <p:extLst>
      <p:ext uri="{BB962C8B-B14F-4D97-AF65-F5344CB8AC3E}">
        <p14:creationId xmlns:p14="http://schemas.microsoft.com/office/powerpoint/2010/main" val="505386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Eclipse</a:t>
            </a:r>
            <a:r>
              <a:rPr lang="pl-PL" dirty="0"/>
              <a:t> </a:t>
            </a:r>
            <a:r>
              <a:rPr lang="pl-PL" dirty="0" err="1"/>
              <a:t>attack</a:t>
            </a:r>
            <a:r>
              <a:rPr lang="pl-PL" dirty="0"/>
              <a:t> – implikacje </a:t>
            </a:r>
            <a:endParaRPr dirty="0"/>
          </a:p>
        </p:txBody>
      </p:sp>
      <p:sp>
        <p:nvSpPr>
          <p:cNvPr id="253" name="Google Shape;253;p40"/>
          <p:cNvSpPr txBox="1">
            <a:spLocks noGrp="1"/>
          </p:cNvSpPr>
          <p:nvPr>
            <p:ph type="body" idx="1"/>
          </p:nvPr>
        </p:nvSpPr>
        <p:spPr>
          <a:xfrm>
            <a:off x="630866" y="1229875"/>
            <a:ext cx="7960242" cy="3339000"/>
          </a:xfrm>
          <a:prstGeom prst="rect">
            <a:avLst/>
          </a:prstGeom>
        </p:spPr>
        <p:txBody>
          <a:bodyPr spcFirstLastPara="1" wrap="square" lIns="91425" tIns="91425" rIns="91425" bIns="91425" anchor="t" anchorCtr="0">
            <a:noAutofit/>
          </a:bodyPr>
          <a:lstStyle/>
          <a:p>
            <a:pPr algn="l" fontAlgn="base"/>
            <a:r>
              <a:rPr lang="pl-PL" dirty="0"/>
              <a:t>Niektóre firmy i osoby prywatne akceptują transakcje typu 0-potwierdzeń. Na przykład załóżmy, że atakowanym użytkownikiem jest Michał, który sprzedaje wysokiej klasy samochody. Nie zdaje sobie sprawy, że Alicja przyćmiła jego węzeł i niczego nie podejrzewając, pozwala Alicji zamówić luksusowy samochód sportowy. Tworzy ona transakcję i przesyła pieniądze, a Michał transmituje płatność do sieci. Zadowolony, że zbliża się zapłata, wręcza kluczyki do samochodu i zanim się obejrzy, Alicji i samochodu już nie ma. Pieniędzy również.</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81511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Eclipse</a:t>
            </a:r>
            <a:r>
              <a:rPr lang="pl-PL" dirty="0"/>
              <a:t> </a:t>
            </a:r>
            <a:r>
              <a:rPr lang="pl-PL" dirty="0" err="1"/>
              <a:t>attack</a:t>
            </a:r>
            <a:r>
              <a:rPr lang="pl-PL" dirty="0"/>
              <a:t> – implikacje </a:t>
            </a:r>
            <a:endParaRPr dirty="0"/>
          </a:p>
        </p:txBody>
      </p:sp>
      <p:sp>
        <p:nvSpPr>
          <p:cNvPr id="253" name="Google Shape;253;p40"/>
          <p:cNvSpPr txBox="1">
            <a:spLocks noGrp="1"/>
          </p:cNvSpPr>
          <p:nvPr>
            <p:ph type="body" idx="1"/>
          </p:nvPr>
        </p:nvSpPr>
        <p:spPr>
          <a:xfrm>
            <a:off x="630866" y="1229875"/>
            <a:ext cx="7960242" cy="3339000"/>
          </a:xfrm>
          <a:prstGeom prst="rect">
            <a:avLst/>
          </a:prstGeom>
        </p:spPr>
        <p:txBody>
          <a:bodyPr spcFirstLastPara="1" wrap="square" lIns="91425" tIns="91425" rIns="91425" bIns="91425" anchor="t" anchorCtr="0">
            <a:noAutofit/>
          </a:bodyPr>
          <a:lstStyle/>
          <a:p>
            <a:pPr algn="l" fontAlgn="base"/>
            <a:r>
              <a:rPr lang="pl-PL" dirty="0"/>
              <a:t>Oczywiście transakcja nie została nadana do sieci. Michał jedynie przekazał ją do złośliwych węzłów Alicji, które nie przekazały jej dalej. Podczas gdy ta transakcja jest zawieszona, Alicja wydaje te same środki w (rzeczywistej) sieci, przesyłając je innej osobie lub zwyczajnie wysyłając na swój kolejny adres. Nawet jeśli początkowa transakcja z Bobem zostanie ostatecznie zauważona, doczeka się odrzucenia, ponieważ monety zostały już wydane gdzie indziej.</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49560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Eclipse</a:t>
            </a:r>
            <a:r>
              <a:rPr lang="pl-PL" dirty="0"/>
              <a:t> </a:t>
            </a:r>
            <a:r>
              <a:rPr lang="pl-PL" dirty="0" err="1"/>
              <a:t>attack</a:t>
            </a:r>
            <a:r>
              <a:rPr lang="pl-PL" dirty="0"/>
              <a:t> – implikacje </a:t>
            </a:r>
            <a:endParaRPr dirty="0"/>
          </a:p>
        </p:txBody>
      </p:sp>
      <p:sp>
        <p:nvSpPr>
          <p:cNvPr id="253" name="Google Shape;253;p40"/>
          <p:cNvSpPr txBox="1">
            <a:spLocks noGrp="1"/>
          </p:cNvSpPr>
          <p:nvPr>
            <p:ph type="body" idx="1"/>
          </p:nvPr>
        </p:nvSpPr>
        <p:spPr>
          <a:xfrm>
            <a:off x="5302101" y="1165076"/>
            <a:ext cx="3707407"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Ad. IV. </a:t>
            </a:r>
          </a:p>
          <a:p>
            <a:pPr marL="0" lvl="0" indent="0" algn="l" rtl="0">
              <a:spcBef>
                <a:spcPts val="0"/>
              </a:spcBef>
              <a:spcAft>
                <a:spcPts val="0"/>
              </a:spcAft>
              <a:buNone/>
            </a:pPr>
            <a:endParaRPr lang="pl-PL" dirty="0"/>
          </a:p>
          <a:p>
            <a:pPr marL="0" lvl="0" indent="0" algn="l" rtl="0">
              <a:spcBef>
                <a:spcPts val="0"/>
              </a:spcBef>
              <a:spcAft>
                <a:spcPts val="0"/>
              </a:spcAft>
              <a:buNone/>
            </a:pPr>
            <a:r>
              <a:rPr lang="pl-PL" dirty="0"/>
              <a:t>Wykorzystanie ataku </a:t>
            </a:r>
            <a:r>
              <a:rPr lang="pl-PL" dirty="0" err="1"/>
              <a:t>eclipse</a:t>
            </a:r>
            <a:r>
              <a:rPr lang="pl-PL" dirty="0"/>
              <a:t> do </a:t>
            </a:r>
            <a:r>
              <a:rPr lang="pl-PL" dirty="0" err="1"/>
              <a:t>double</a:t>
            </a:r>
            <a:r>
              <a:rPr lang="pl-PL" dirty="0"/>
              <a:t> </a:t>
            </a:r>
            <a:r>
              <a:rPr lang="pl-PL" dirty="0" err="1"/>
              <a:t>spendingu</a:t>
            </a:r>
            <a:r>
              <a:rPr lang="pl-PL" dirty="0"/>
              <a:t> przy N-potwierdzeniach jest podobne do </a:t>
            </a:r>
            <a:r>
              <a:rPr lang="pl-PL" dirty="0" err="1"/>
              <a:t>double</a:t>
            </a:r>
            <a:r>
              <a:rPr lang="pl-PL" dirty="0"/>
              <a:t> </a:t>
            </a:r>
            <a:r>
              <a:rPr lang="pl-PL" dirty="0" err="1"/>
              <a:t>spendingu</a:t>
            </a:r>
            <a:r>
              <a:rPr lang="pl-PL" dirty="0"/>
              <a:t> przy 0-potwierdzeniach, ale wymaga większych zasobów.</a:t>
            </a:r>
          </a:p>
        </p:txBody>
      </p:sp>
      <p:pic>
        <p:nvPicPr>
          <p:cNvPr id="6" name="Obraz 5">
            <a:extLst>
              <a:ext uri="{FF2B5EF4-FFF2-40B4-BE49-F238E27FC236}">
                <a16:creationId xmlns:a16="http://schemas.microsoft.com/office/drawing/2014/main" id="{ADD67B04-B320-4008-BC72-F3430AF85907}"/>
              </a:ext>
            </a:extLst>
          </p:cNvPr>
          <p:cNvPicPr>
            <a:picLocks noChangeAspect="1"/>
          </p:cNvPicPr>
          <p:nvPr/>
        </p:nvPicPr>
        <p:blipFill>
          <a:blip r:embed="rId3"/>
          <a:stretch>
            <a:fillRect/>
          </a:stretch>
        </p:blipFill>
        <p:spPr>
          <a:xfrm>
            <a:off x="722827" y="1165076"/>
            <a:ext cx="4260300" cy="3195225"/>
          </a:xfrm>
          <a:prstGeom prst="rect">
            <a:avLst/>
          </a:prstGeom>
        </p:spPr>
      </p:pic>
    </p:spTree>
    <p:extLst>
      <p:ext uri="{BB962C8B-B14F-4D97-AF65-F5344CB8AC3E}">
        <p14:creationId xmlns:p14="http://schemas.microsoft.com/office/powerpoint/2010/main" val="2619279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Eclipse</a:t>
            </a:r>
            <a:r>
              <a:rPr lang="pl-PL" dirty="0"/>
              <a:t> </a:t>
            </a:r>
            <a:r>
              <a:rPr lang="pl-PL" dirty="0" err="1"/>
              <a:t>attack</a:t>
            </a:r>
            <a:r>
              <a:rPr lang="pl-PL" dirty="0"/>
              <a:t> – implikacje </a:t>
            </a:r>
            <a:endParaRPr dirty="0"/>
          </a:p>
        </p:txBody>
      </p:sp>
      <p:sp>
        <p:nvSpPr>
          <p:cNvPr id="253" name="Google Shape;253;p40"/>
          <p:cNvSpPr txBox="1">
            <a:spLocks noGrp="1"/>
          </p:cNvSpPr>
          <p:nvPr>
            <p:ph type="body" idx="1"/>
          </p:nvPr>
        </p:nvSpPr>
        <p:spPr>
          <a:xfrm>
            <a:off x="311700" y="1194435"/>
            <a:ext cx="8584207" cy="3339000"/>
          </a:xfrm>
          <a:prstGeom prst="rect">
            <a:avLst/>
          </a:prstGeom>
        </p:spPr>
        <p:txBody>
          <a:bodyPr spcFirstLastPara="1" wrap="square" lIns="91425" tIns="91425" rIns="91425" bIns="91425" anchor="t" anchorCtr="0">
            <a:noAutofit/>
          </a:bodyPr>
          <a:lstStyle/>
          <a:p>
            <a:pPr marL="0" indent="0">
              <a:buNone/>
            </a:pPr>
            <a:r>
              <a:rPr lang="pl-PL" dirty="0"/>
              <a:t>Większość użytkowników woli czekać na określoną liczbę potwierdzeń przed oznaczeniem płatności jako ważnej. Aby obejść ten problem, atakujący musi </a:t>
            </a:r>
          </a:p>
        </p:txBody>
      </p:sp>
      <p:pic>
        <p:nvPicPr>
          <p:cNvPr id="6" name="Obraz 5">
            <a:extLst>
              <a:ext uri="{FF2B5EF4-FFF2-40B4-BE49-F238E27FC236}">
                <a16:creationId xmlns:a16="http://schemas.microsoft.com/office/drawing/2014/main" id="{36E06FB2-7E67-47F6-A619-5B5109F9D8D7}"/>
              </a:ext>
            </a:extLst>
          </p:cNvPr>
          <p:cNvPicPr>
            <a:picLocks noChangeAspect="1"/>
          </p:cNvPicPr>
          <p:nvPr/>
        </p:nvPicPr>
        <p:blipFill rotWithShape="1">
          <a:blip r:embed="rId3"/>
          <a:srcRect t="14561"/>
          <a:stretch/>
        </p:blipFill>
        <p:spPr>
          <a:xfrm>
            <a:off x="3860541" y="2353340"/>
            <a:ext cx="5283459" cy="2540084"/>
          </a:xfrm>
          <a:prstGeom prst="rect">
            <a:avLst/>
          </a:prstGeom>
        </p:spPr>
      </p:pic>
      <p:sp>
        <p:nvSpPr>
          <p:cNvPr id="7" name="Google Shape;253;p40">
            <a:extLst>
              <a:ext uri="{FF2B5EF4-FFF2-40B4-BE49-F238E27FC236}">
                <a16:creationId xmlns:a16="http://schemas.microsoft.com/office/drawing/2014/main" id="{A69629B5-E73B-4FBA-B039-D46CF1896B00}"/>
              </a:ext>
            </a:extLst>
          </p:cNvPr>
          <p:cNvSpPr txBox="1">
            <a:spLocks/>
          </p:cNvSpPr>
          <p:nvPr/>
        </p:nvSpPr>
        <p:spPr>
          <a:xfrm>
            <a:off x="311701" y="1805052"/>
            <a:ext cx="3300747" cy="333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buFont typeface="Roboto"/>
              <a:buNone/>
            </a:pPr>
            <a:r>
              <a:rPr lang="pl-PL" dirty="0"/>
              <a:t>„zaćmić” zarówno górników, jak i sprzedawcę-ofiarę. </a:t>
            </a:r>
          </a:p>
          <a:p>
            <a:pPr marL="285750" indent="-285750"/>
            <a:endParaRPr lang="pl-PL" dirty="0"/>
          </a:p>
          <a:p>
            <a:pPr marL="285750" indent="-285750"/>
            <a:r>
              <a:rPr lang="pl-PL" dirty="0"/>
              <a:t>Gdy haker skonfiguruje zamówienie u sprzedawcy, transmituje transakcję do (zaćmionych) górników.</a:t>
            </a:r>
          </a:p>
        </p:txBody>
      </p:sp>
    </p:spTree>
    <p:extLst>
      <p:ext uri="{BB962C8B-B14F-4D97-AF65-F5344CB8AC3E}">
        <p14:creationId xmlns:p14="http://schemas.microsoft.com/office/powerpoint/2010/main" val="3257778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err="1"/>
              <a:t>Eclipse</a:t>
            </a:r>
            <a:r>
              <a:rPr lang="pl-PL" dirty="0"/>
              <a:t> </a:t>
            </a:r>
            <a:r>
              <a:rPr lang="pl-PL" dirty="0" err="1"/>
              <a:t>attack</a:t>
            </a:r>
            <a:r>
              <a:rPr lang="pl-PL" dirty="0"/>
              <a:t> – implikacje </a:t>
            </a:r>
            <a:endParaRPr dirty="0"/>
          </a:p>
        </p:txBody>
      </p:sp>
      <p:sp>
        <p:nvSpPr>
          <p:cNvPr id="253" name="Google Shape;253;p4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285750" indent="-285750"/>
            <a:r>
              <a:rPr lang="pl-PL" dirty="0"/>
              <a:t>Transakcja zostaje potwierdzona i włączona do łańcucha bloków, ale blockchain ten nie jest łańcuchem obserwowanym przez większość sieci, ponieważ górnicy także zostali odseparowani.</a:t>
            </a:r>
          </a:p>
          <a:p>
            <a:pPr marL="285750" indent="-285750"/>
            <a:r>
              <a:rPr lang="pl-PL" dirty="0"/>
              <a:t>Od tego momentu, atakujący pokazuje tę wersję łańcucha bloków sprzedawcy, który przekazuje wymieniane dobra, wierząc, że transakcja została zatwierdzona przez sieć.</a:t>
            </a:r>
          </a:p>
          <a:p>
            <a:pPr marL="285750" indent="-285750"/>
            <a:r>
              <a:rPr lang="pl-PL" dirty="0"/>
              <a:t>Gdy zaćmione węzły ponownie dołączą do rzeczywistej sieci, blockchain uważany za prawidłowy, zostaje osierocony na rzecz tego, nad którym pracowała reszta sieci (nieco podobnie jak w ataku 51%).</a:t>
            </a:r>
          </a:p>
          <a:p>
            <a:pPr marL="0" indent="0">
              <a:buNone/>
            </a:pPr>
            <a:endParaRPr lang="pl-PL" dirty="0"/>
          </a:p>
        </p:txBody>
      </p:sp>
    </p:spTree>
    <p:extLst>
      <p:ext uri="{BB962C8B-B14F-4D97-AF65-F5344CB8AC3E}">
        <p14:creationId xmlns:p14="http://schemas.microsoft.com/office/powerpoint/2010/main" val="3937418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F3681D1-B74D-49F1-A4AD-EBF195606FC0}"/>
              </a:ext>
            </a:extLst>
          </p:cNvPr>
          <p:cNvSpPr>
            <a:spLocks noGrp="1"/>
          </p:cNvSpPr>
          <p:nvPr>
            <p:ph type="title"/>
          </p:nvPr>
        </p:nvSpPr>
        <p:spPr/>
        <p:txBody>
          <a:bodyPr/>
          <a:lstStyle/>
          <a:p>
            <a:pPr algn="ctr"/>
            <a:r>
              <a:rPr lang="pl-PL" dirty="0" err="1"/>
              <a:t>Eclipse</a:t>
            </a:r>
            <a:r>
              <a:rPr lang="pl-PL" dirty="0"/>
              <a:t> </a:t>
            </a:r>
            <a:r>
              <a:rPr lang="pl-PL" dirty="0" err="1"/>
              <a:t>attack</a:t>
            </a:r>
            <a:r>
              <a:rPr lang="pl-PL" dirty="0"/>
              <a:t> – limit czasu oczekiwania</a:t>
            </a:r>
          </a:p>
        </p:txBody>
      </p:sp>
      <p:sp>
        <p:nvSpPr>
          <p:cNvPr id="3" name="Symbol zastępczy tekstu 2">
            <a:extLst>
              <a:ext uri="{FF2B5EF4-FFF2-40B4-BE49-F238E27FC236}">
                <a16:creationId xmlns:a16="http://schemas.microsoft.com/office/drawing/2014/main" id="{D25E5000-D3A6-43AC-90A5-B58A8C3CA920}"/>
              </a:ext>
            </a:extLst>
          </p:cNvPr>
          <p:cNvSpPr>
            <a:spLocks noGrp="1"/>
          </p:cNvSpPr>
          <p:nvPr>
            <p:ph type="body" idx="1"/>
          </p:nvPr>
        </p:nvSpPr>
        <p:spPr>
          <a:xfrm>
            <a:off x="541930" y="1168915"/>
            <a:ext cx="8134710" cy="3339000"/>
          </a:xfrm>
        </p:spPr>
        <p:txBody>
          <a:bodyPr/>
          <a:lstStyle/>
          <a:p>
            <a:pPr marL="114300" indent="0">
              <a:buNone/>
            </a:pPr>
            <a:r>
              <a:rPr lang="pl-PL" dirty="0"/>
              <a:t>W teorii, przeprowadzając atak-zaćmienie, atakujący ma nieograniczony limit czasu do wygenerowania </a:t>
            </a:r>
            <a:r>
              <a:rPr lang="pl-PL" b="1" i="1" dirty="0"/>
              <a:t>z</a:t>
            </a:r>
            <a:r>
              <a:rPr lang="pl-PL" dirty="0"/>
              <a:t> bloków, wymaganych przez kontrahenta-ofiarę. Jednakże, jeżeli rzeczywisty czas oczekiwania na </a:t>
            </a:r>
            <a:r>
              <a:rPr lang="pl-PL" i="1" dirty="0"/>
              <a:t>z</a:t>
            </a:r>
            <a:r>
              <a:rPr lang="pl-PL" dirty="0"/>
              <a:t> potwierdzeń będzie drastycznie większy od spodziewanego czasu oczekiwania, to istnieje spore prawdopodobieństwo, że zaatakowany węzeł zacznie podejrzewać, że jest zaćmiony. </a:t>
            </a:r>
            <a:br>
              <a:rPr lang="pl-PL" dirty="0"/>
            </a:br>
            <a:r>
              <a:rPr lang="pl-PL" dirty="0"/>
              <a:t>W związku z tym, na analizowanych dalej wykresach zostanie wykorzystany parametr </a:t>
            </a:r>
            <a:r>
              <a:rPr lang="pl-PL" b="1" i="1" dirty="0"/>
              <a:t>d</a:t>
            </a:r>
            <a:r>
              <a:rPr lang="pl-PL" dirty="0"/>
              <a:t>, czyli ograniczenie czasowe (deadline), w czasie którego cel ataku powinien otrzymać </a:t>
            </a:r>
            <a:r>
              <a:rPr lang="pl-PL" i="1" dirty="0"/>
              <a:t>z </a:t>
            </a:r>
            <a:r>
              <a:rPr lang="pl-PL" dirty="0"/>
              <a:t>potwierdzeń. Przekroczenie </a:t>
            </a:r>
            <a:r>
              <a:rPr lang="pl-PL" i="1" dirty="0"/>
              <a:t>d</a:t>
            </a:r>
            <a:r>
              <a:rPr lang="pl-PL" dirty="0"/>
              <a:t> przerywa</a:t>
            </a:r>
            <a:br>
              <a:rPr lang="pl-PL" dirty="0"/>
            </a:br>
            <a:r>
              <a:rPr lang="pl-PL" dirty="0"/>
              <a:t>atak (i oznacza, że zakończył się niepowodzeniem). </a:t>
            </a:r>
          </a:p>
        </p:txBody>
      </p:sp>
    </p:spTree>
    <p:extLst>
      <p:ext uri="{BB962C8B-B14F-4D97-AF65-F5344CB8AC3E}">
        <p14:creationId xmlns:p14="http://schemas.microsoft.com/office/powerpoint/2010/main" val="558590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pl-PL" sz="2600" b="0" i="0" u="none" strike="noStrike" kern="0" cap="none" spc="0" normalizeH="0" baseline="0" noProof="0" dirty="0" err="1">
                <a:ln>
                  <a:noFill/>
                </a:ln>
                <a:solidFill>
                  <a:srgbClr val="2A3990"/>
                </a:solidFill>
                <a:effectLst/>
                <a:uLnTx/>
                <a:uFillTx/>
                <a:latin typeface="Roboto"/>
                <a:ea typeface="Roboto"/>
                <a:sym typeface="Roboto"/>
              </a:rPr>
              <a:t>Eclipsed</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r>
              <a:rPr kumimoji="0" lang="pl-PL" sz="2600" b="0" i="0" u="none" strike="noStrike" kern="0" cap="none" spc="0" normalizeH="0" baseline="0" noProof="0" dirty="0">
                <a:ln>
                  <a:noFill/>
                </a:ln>
                <a:solidFill>
                  <a:srgbClr val="2A3990"/>
                </a:solidFill>
                <a:effectLst/>
                <a:uLnTx/>
                <a:uFillTx/>
                <a:latin typeface="Roboto"/>
                <a:ea typeface="Roboto"/>
                <a:sym typeface="Roboto"/>
              </a:rPr>
              <a:t> vs.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endParaRPr lang="en-US" dirty="0"/>
          </a:p>
        </p:txBody>
      </p:sp>
      <p:sp>
        <p:nvSpPr>
          <p:cNvPr id="253" name="Google Shape;253;p40"/>
          <p:cNvSpPr txBox="1">
            <a:spLocks noGrp="1"/>
          </p:cNvSpPr>
          <p:nvPr>
            <p:ph type="body" idx="1"/>
          </p:nvPr>
        </p:nvSpPr>
        <p:spPr>
          <a:xfrm>
            <a:off x="311700" y="1236964"/>
            <a:ext cx="303094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1400" i="1" dirty="0"/>
              <a:t>Wykresy wartości kapitału (v) wyrażonej w BTC dla jakiej przeprowadzany atak jest rentowny (wychodzi na zero) od ilości potwierdzeń (z), na którą czeka sprzedający.</a:t>
            </a:r>
            <a:br>
              <a:rPr lang="pl-PL" sz="1400" i="1" dirty="0"/>
            </a:br>
            <a:r>
              <a:rPr lang="pl-PL" sz="1400" i="1" dirty="0"/>
              <a:t>Q w tytułach wykresu wyraża część mocy obliczeniowej sieci jaką dysponuje atakujący. </a:t>
            </a:r>
          </a:p>
          <a:p>
            <a:pPr marL="0" lvl="0" indent="0" algn="l" rtl="0">
              <a:spcBef>
                <a:spcPts val="0"/>
              </a:spcBef>
              <a:spcAft>
                <a:spcPts val="0"/>
              </a:spcAft>
              <a:buNone/>
            </a:pPr>
            <a:r>
              <a:rPr lang="pl-PL" sz="1400" i="1" dirty="0"/>
              <a:t>Czerwoną linią został oznaczony standardowy </a:t>
            </a:r>
            <a:r>
              <a:rPr lang="pl-PL" sz="1400" i="1" dirty="0" err="1"/>
              <a:t>double</a:t>
            </a:r>
            <a:r>
              <a:rPr lang="pl-PL" sz="1400" i="1" dirty="0"/>
              <a:t> </a:t>
            </a:r>
            <a:r>
              <a:rPr lang="pl-PL" sz="1400" i="1" dirty="0" err="1"/>
              <a:t>spending</a:t>
            </a:r>
            <a:r>
              <a:rPr lang="pl-PL" sz="1400" i="1" dirty="0"/>
              <a:t>, a zieloną linią </a:t>
            </a:r>
            <a:r>
              <a:rPr lang="pl-PL" sz="1400" i="1" dirty="0" err="1"/>
              <a:t>double</a:t>
            </a:r>
            <a:r>
              <a:rPr lang="pl-PL" sz="1400" i="1" dirty="0"/>
              <a:t> </a:t>
            </a:r>
            <a:r>
              <a:rPr lang="pl-PL" sz="1400" i="1" dirty="0" err="1"/>
              <a:t>spending</a:t>
            </a:r>
            <a:r>
              <a:rPr lang="pl-PL" sz="1400" i="1" dirty="0"/>
              <a:t> oparty na ataku </a:t>
            </a:r>
            <a:r>
              <a:rPr lang="pl-PL" sz="1400" i="1" dirty="0" err="1"/>
              <a:t>eclipse</a:t>
            </a:r>
            <a:r>
              <a:rPr lang="pl-PL" sz="1400" i="1" dirty="0"/>
              <a:t> (dla d = 10z) .</a:t>
            </a:r>
          </a:p>
        </p:txBody>
      </p:sp>
      <p:pic>
        <p:nvPicPr>
          <p:cNvPr id="3" name="Obraz 2">
            <a:extLst>
              <a:ext uri="{FF2B5EF4-FFF2-40B4-BE49-F238E27FC236}">
                <a16:creationId xmlns:a16="http://schemas.microsoft.com/office/drawing/2014/main" id="{F38E333B-4B7D-4158-84D2-3E3AE0F26EDF}"/>
              </a:ext>
            </a:extLst>
          </p:cNvPr>
          <p:cNvPicPr>
            <a:picLocks noChangeAspect="1"/>
          </p:cNvPicPr>
          <p:nvPr/>
        </p:nvPicPr>
        <p:blipFill>
          <a:blip r:embed="rId3"/>
          <a:stretch>
            <a:fillRect/>
          </a:stretch>
        </p:blipFill>
        <p:spPr>
          <a:xfrm>
            <a:off x="3211033" y="1017800"/>
            <a:ext cx="5996764" cy="3851349"/>
          </a:xfrm>
          <a:prstGeom prst="rect">
            <a:avLst/>
          </a:prstGeom>
        </p:spPr>
      </p:pic>
    </p:spTree>
    <p:extLst>
      <p:ext uri="{BB962C8B-B14F-4D97-AF65-F5344CB8AC3E}">
        <p14:creationId xmlns:p14="http://schemas.microsoft.com/office/powerpoint/2010/main" val="40668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4449E0A-7541-464B-AC76-19B1CC5AA9E8}"/>
              </a:ext>
            </a:extLst>
          </p:cNvPr>
          <p:cNvSpPr>
            <a:spLocks noGrp="1"/>
          </p:cNvSpPr>
          <p:nvPr>
            <p:ph type="title"/>
          </p:nvPr>
        </p:nvSpPr>
        <p:spPr/>
        <p:txBody>
          <a:bodyPr/>
          <a:lstStyle/>
          <a:p>
            <a:pPr algn="ctr"/>
            <a:r>
              <a:rPr lang="pl" sz="2600" dirty="0"/>
              <a:t>Kryptografia klucza asymetrycznego w blockchainie</a:t>
            </a:r>
            <a:endParaRPr lang="pl-PL" dirty="0"/>
          </a:p>
        </p:txBody>
      </p:sp>
      <p:sp>
        <p:nvSpPr>
          <p:cNvPr id="3" name="Symbol zastępczy tekstu 2">
            <a:extLst>
              <a:ext uri="{FF2B5EF4-FFF2-40B4-BE49-F238E27FC236}">
                <a16:creationId xmlns:a16="http://schemas.microsoft.com/office/drawing/2014/main" id="{8CC63B57-28AA-4764-A9BF-2422B6E04D39}"/>
              </a:ext>
            </a:extLst>
          </p:cNvPr>
          <p:cNvSpPr>
            <a:spLocks noGrp="1"/>
          </p:cNvSpPr>
          <p:nvPr>
            <p:ph type="body" idx="1"/>
          </p:nvPr>
        </p:nvSpPr>
        <p:spPr/>
        <p:txBody>
          <a:bodyPr/>
          <a:lstStyle/>
          <a:p>
            <a:pPr>
              <a:spcAft>
                <a:spcPts val="600"/>
              </a:spcAft>
            </a:pPr>
            <a:r>
              <a:rPr lang="pl-PL" dirty="0"/>
              <a:t>Z kolei klucz prywatny służy do tworzenia podpisów cyfrowych i weryfikacji transakcji, dlatego też obligatoryjnie jego posiadacz musi trzymać go w tajemnicy przed innymi</a:t>
            </a:r>
          </a:p>
          <a:p>
            <a:pPr>
              <a:spcAft>
                <a:spcPts val="600"/>
              </a:spcAft>
            </a:pPr>
            <a:r>
              <a:rPr lang="pl-PL" dirty="0"/>
              <a:t>Za każdym razem kiedy transakcja zostanie zweryfikowana poprzez potwierdzenie haszu zawartego w podpisie cyfrowym, transakcję tę można dodać do łańcucha blockchain</a:t>
            </a:r>
          </a:p>
          <a:p>
            <a:pPr>
              <a:spcAft>
                <a:spcPts val="600"/>
              </a:spcAft>
            </a:pPr>
            <a:r>
              <a:rPr lang="pl-PL" dirty="0"/>
              <a:t>Dzięki temu każdy uczestnik sieci ma pewność, że tylko osoba, która ma klucz prywatny powiązany z odpowiednim portfelem</a:t>
            </a:r>
            <a:br>
              <a:rPr lang="pl-PL" dirty="0"/>
            </a:br>
            <a:r>
              <a:rPr lang="pl-PL" dirty="0"/>
              <a:t>kryptowalut, może zarządzać zdeponowanymi na nim</a:t>
            </a:r>
            <a:br>
              <a:rPr lang="pl-PL" dirty="0"/>
            </a:br>
            <a:r>
              <a:rPr lang="pl-PL" dirty="0"/>
              <a:t>funduszami.</a:t>
            </a:r>
          </a:p>
        </p:txBody>
      </p:sp>
    </p:spTree>
    <p:extLst>
      <p:ext uri="{BB962C8B-B14F-4D97-AF65-F5344CB8AC3E}">
        <p14:creationId xmlns:p14="http://schemas.microsoft.com/office/powerpoint/2010/main" val="3432168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F3681D1-B74D-49F1-A4AD-EBF195606FC0}"/>
              </a:ext>
            </a:extLst>
          </p:cNvPr>
          <p:cNvSpPr>
            <a:spLocks noGrp="1"/>
          </p:cNvSpPr>
          <p:nvPr>
            <p:ph type="title"/>
          </p:nvPr>
        </p:nvSpPr>
        <p:spPr/>
        <p:txBody>
          <a:bodyPr/>
          <a:lstStyle/>
          <a:p>
            <a:pPr algn="ctr"/>
            <a:r>
              <a:rPr kumimoji="0" lang="pl-PL" sz="2600" b="0" i="0" u="none" strike="noStrike" kern="0" cap="none" spc="0" normalizeH="0" baseline="0" noProof="0" dirty="0" err="1">
                <a:ln>
                  <a:noFill/>
                </a:ln>
                <a:solidFill>
                  <a:srgbClr val="2A3990"/>
                </a:solidFill>
                <a:effectLst/>
                <a:uLnTx/>
                <a:uFillTx/>
                <a:latin typeface="Roboto"/>
                <a:ea typeface="Roboto"/>
                <a:sym typeface="Roboto"/>
              </a:rPr>
              <a:t>Eclipsed</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r>
              <a:rPr kumimoji="0" lang="pl-PL" sz="2600" b="0" i="0" u="none" strike="noStrike" kern="0" cap="none" spc="0" normalizeH="0" baseline="0" noProof="0" dirty="0">
                <a:ln>
                  <a:noFill/>
                </a:ln>
                <a:solidFill>
                  <a:srgbClr val="2A3990"/>
                </a:solidFill>
                <a:effectLst/>
                <a:uLnTx/>
                <a:uFillTx/>
                <a:latin typeface="Roboto"/>
                <a:ea typeface="Roboto"/>
                <a:sym typeface="Roboto"/>
              </a:rPr>
              <a:t> vs.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endParaRPr lang="pl-PL" dirty="0"/>
          </a:p>
        </p:txBody>
      </p:sp>
      <p:sp>
        <p:nvSpPr>
          <p:cNvPr id="3" name="Symbol zastępczy tekstu 2">
            <a:extLst>
              <a:ext uri="{FF2B5EF4-FFF2-40B4-BE49-F238E27FC236}">
                <a16:creationId xmlns:a16="http://schemas.microsoft.com/office/drawing/2014/main" id="{D25E5000-D3A6-43AC-90A5-B58A8C3CA920}"/>
              </a:ext>
            </a:extLst>
          </p:cNvPr>
          <p:cNvSpPr>
            <a:spLocks noGrp="1"/>
          </p:cNvSpPr>
          <p:nvPr>
            <p:ph type="body" idx="1"/>
          </p:nvPr>
        </p:nvSpPr>
        <p:spPr>
          <a:xfrm>
            <a:off x="311700" y="1229875"/>
            <a:ext cx="8588460" cy="3339000"/>
          </a:xfrm>
        </p:spPr>
        <p:txBody>
          <a:bodyPr/>
          <a:lstStyle/>
          <a:p>
            <a:pPr marL="114300" indent="0">
              <a:buNone/>
            </a:pPr>
            <a:r>
              <a:rPr lang="pl-PL" dirty="0"/>
              <a:t>Co jest bardziej opłacalne dla hakera, standardowy </a:t>
            </a:r>
            <a:r>
              <a:rPr lang="pl-PL" b="1" dirty="0" err="1"/>
              <a:t>double</a:t>
            </a:r>
            <a:r>
              <a:rPr lang="pl-PL" b="1" dirty="0"/>
              <a:t> </a:t>
            </a:r>
            <a:r>
              <a:rPr lang="pl-PL" b="1" dirty="0" err="1"/>
              <a:t>spending</a:t>
            </a:r>
            <a:r>
              <a:rPr lang="pl-PL" b="1" dirty="0"/>
              <a:t> </a:t>
            </a:r>
            <a:r>
              <a:rPr lang="pl-PL" dirty="0"/>
              <a:t>czy </a:t>
            </a:r>
            <a:r>
              <a:rPr lang="pl-PL" b="1" dirty="0" err="1"/>
              <a:t>double</a:t>
            </a:r>
            <a:r>
              <a:rPr lang="pl-PL" b="1" dirty="0"/>
              <a:t> </a:t>
            </a:r>
            <a:r>
              <a:rPr lang="pl-PL" b="1" dirty="0" err="1"/>
              <a:t>spending</a:t>
            </a:r>
            <a:r>
              <a:rPr lang="pl-PL" b="1" dirty="0"/>
              <a:t> z atakiem-zaćmienie</a:t>
            </a:r>
            <a:r>
              <a:rPr lang="pl-PL" dirty="0"/>
              <a:t>? </a:t>
            </a:r>
          </a:p>
          <a:p>
            <a:pPr marL="114300" indent="0">
              <a:buNone/>
            </a:pPr>
            <a:endParaRPr lang="pl-PL" dirty="0"/>
          </a:p>
          <a:p>
            <a:pPr marL="114300" indent="0">
              <a:buNone/>
            </a:pPr>
            <a:r>
              <a:rPr lang="pl-PL" dirty="0"/>
              <a:t>To, która wersja ataku jest bardziej rentowna, zależy w głównej mierze od parametrów </a:t>
            </a:r>
            <a:r>
              <a:rPr lang="pl-PL" i="1" dirty="0"/>
              <a:t>q</a:t>
            </a:r>
            <a:r>
              <a:rPr lang="pl-PL" dirty="0"/>
              <a:t> i </a:t>
            </a:r>
            <a:r>
              <a:rPr lang="pl-PL" i="1" dirty="0"/>
              <a:t>z</a:t>
            </a:r>
            <a:r>
              <a:rPr lang="pl-PL" dirty="0"/>
              <a:t>, oraz w mniejszym stopniu od parametru </a:t>
            </a:r>
            <a:r>
              <a:rPr lang="pl-PL" i="1" dirty="0"/>
              <a:t>d.</a:t>
            </a:r>
            <a:br>
              <a:rPr lang="pl-PL" i="1" dirty="0"/>
            </a:br>
            <a:r>
              <a:rPr lang="pl-PL" dirty="0"/>
              <a:t>Zaprezentowane 4 wykresy pokazują, że połączenie tych 2 ataków, w porównaniu do samego ataku </a:t>
            </a:r>
            <a:r>
              <a:rPr lang="pl-PL" dirty="0" err="1"/>
              <a:t>double</a:t>
            </a:r>
            <a:r>
              <a:rPr lang="pl-PL" dirty="0"/>
              <a:t> </a:t>
            </a:r>
            <a:r>
              <a:rPr lang="pl-PL" dirty="0" err="1"/>
              <a:t>spend</a:t>
            </a:r>
            <a:r>
              <a:rPr lang="pl-PL" dirty="0"/>
              <a:t>, wymaga mniejszego kapitału (co jest korzystne), przy względnie niskich wartościach </a:t>
            </a:r>
            <a:r>
              <a:rPr lang="pl-PL" i="1" dirty="0"/>
              <a:t>q</a:t>
            </a:r>
            <a:r>
              <a:rPr lang="pl-PL" dirty="0"/>
              <a:t> oraz </a:t>
            </a:r>
            <a:r>
              <a:rPr lang="pl-PL" i="1" dirty="0"/>
              <a:t>z</a:t>
            </a:r>
            <a:r>
              <a:rPr lang="pl-PL" dirty="0"/>
              <a:t>. Na kolejnym slajdzie przedstawiono porównanie ataków od tych parametrów (dla </a:t>
            </a:r>
            <a:r>
              <a:rPr lang="pl-PL" i="1" dirty="0"/>
              <a:t>d</a:t>
            </a:r>
            <a:r>
              <a:rPr lang="pl-PL" dirty="0"/>
              <a:t>=10</a:t>
            </a:r>
            <a:r>
              <a:rPr lang="pl-PL" i="1" dirty="0"/>
              <a:t>z)</a:t>
            </a:r>
            <a:r>
              <a:rPr lang="pl-PL" dirty="0"/>
              <a:t>. </a:t>
            </a:r>
          </a:p>
          <a:p>
            <a:pPr marL="114300" indent="0">
              <a:buNone/>
            </a:pPr>
            <a:endParaRPr lang="pl-PL" dirty="0"/>
          </a:p>
        </p:txBody>
      </p:sp>
    </p:spTree>
    <p:extLst>
      <p:ext uri="{BB962C8B-B14F-4D97-AF65-F5344CB8AC3E}">
        <p14:creationId xmlns:p14="http://schemas.microsoft.com/office/powerpoint/2010/main" val="450470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pl-PL" sz="2600" b="0" i="0" u="none" strike="noStrike" kern="0" cap="none" spc="0" normalizeH="0" baseline="0" noProof="0" dirty="0" err="1">
                <a:ln>
                  <a:noFill/>
                </a:ln>
                <a:solidFill>
                  <a:srgbClr val="2A3990"/>
                </a:solidFill>
                <a:effectLst/>
                <a:uLnTx/>
                <a:uFillTx/>
                <a:latin typeface="Roboto"/>
                <a:ea typeface="Roboto"/>
                <a:sym typeface="Roboto"/>
              </a:rPr>
              <a:t>Eclipsed</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r>
              <a:rPr kumimoji="0" lang="pl-PL" sz="2600" b="0" i="0" u="none" strike="noStrike" kern="0" cap="none" spc="0" normalizeH="0" baseline="0" noProof="0" dirty="0">
                <a:ln>
                  <a:noFill/>
                </a:ln>
                <a:solidFill>
                  <a:srgbClr val="2A3990"/>
                </a:solidFill>
                <a:effectLst/>
                <a:uLnTx/>
                <a:uFillTx/>
                <a:latin typeface="Roboto"/>
                <a:ea typeface="Roboto"/>
                <a:sym typeface="Roboto"/>
              </a:rPr>
              <a:t> vs.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endParaRPr lang="en-US" dirty="0"/>
          </a:p>
        </p:txBody>
      </p:sp>
      <p:sp>
        <p:nvSpPr>
          <p:cNvPr id="253" name="Google Shape;253;p40"/>
          <p:cNvSpPr txBox="1">
            <a:spLocks noGrp="1"/>
          </p:cNvSpPr>
          <p:nvPr>
            <p:ph type="body" idx="1"/>
          </p:nvPr>
        </p:nvSpPr>
        <p:spPr>
          <a:xfrm>
            <a:off x="5391070" y="1030966"/>
            <a:ext cx="3554455" cy="37025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1400" i="1" dirty="0"/>
              <a:t>Wykres udziału w mocy obliczeniowej atakującego (q), od oczekiwanej ilości potwierdzeń (z). </a:t>
            </a:r>
            <a:br>
              <a:rPr lang="pl-PL" sz="1400" i="1" dirty="0"/>
            </a:br>
            <a:r>
              <a:rPr lang="pl-PL" sz="1400" i="1" dirty="0"/>
              <a:t>Zielony kolor oznacza kombinację z i q, dla której przeprowadzenie fuzji ataków </a:t>
            </a:r>
            <a:r>
              <a:rPr lang="pl-PL" sz="1400" i="1" dirty="0" err="1"/>
              <a:t>double</a:t>
            </a:r>
            <a:r>
              <a:rPr lang="pl-PL" sz="1400" i="1" dirty="0"/>
              <a:t> </a:t>
            </a:r>
            <a:r>
              <a:rPr lang="pl-PL" sz="1400" i="1" dirty="0" err="1"/>
              <a:t>spend</a:t>
            </a:r>
            <a:r>
              <a:rPr lang="pl-PL" sz="1400" i="1" dirty="0"/>
              <a:t> i </a:t>
            </a:r>
            <a:r>
              <a:rPr lang="pl-PL" sz="1400" i="1" dirty="0" err="1"/>
              <a:t>eclipse</a:t>
            </a:r>
            <a:r>
              <a:rPr lang="pl-PL" sz="1400" i="1" dirty="0"/>
              <a:t> jest bardziej opłacalne (wychodzi na zero dla mniejszej ilości zainwestowanego kapitału) niż w przypadku samego ataku </a:t>
            </a:r>
            <a:r>
              <a:rPr lang="pl-PL" sz="1400" i="1" dirty="0" err="1"/>
              <a:t>double</a:t>
            </a:r>
            <a:r>
              <a:rPr lang="pl-PL" sz="1400" i="1" dirty="0"/>
              <a:t> </a:t>
            </a:r>
            <a:r>
              <a:rPr lang="pl-PL" sz="1400" i="1" dirty="0" err="1"/>
              <a:t>spend</a:t>
            </a:r>
            <a:r>
              <a:rPr lang="pl-PL" sz="1400" i="1" dirty="0"/>
              <a:t>. Szary kolor wskazuje na odwrotną zależność, czyli większą opłacalność tego drugiego.</a:t>
            </a:r>
          </a:p>
        </p:txBody>
      </p:sp>
      <p:pic>
        <p:nvPicPr>
          <p:cNvPr id="4" name="Obraz 3">
            <a:extLst>
              <a:ext uri="{FF2B5EF4-FFF2-40B4-BE49-F238E27FC236}">
                <a16:creationId xmlns:a16="http://schemas.microsoft.com/office/drawing/2014/main" id="{E1BB8C80-607A-44C9-B5EF-545EB60D0D38}"/>
              </a:ext>
            </a:extLst>
          </p:cNvPr>
          <p:cNvPicPr>
            <a:picLocks noChangeAspect="1"/>
          </p:cNvPicPr>
          <p:nvPr/>
        </p:nvPicPr>
        <p:blipFill>
          <a:blip r:embed="rId3"/>
          <a:stretch>
            <a:fillRect/>
          </a:stretch>
        </p:blipFill>
        <p:spPr>
          <a:xfrm>
            <a:off x="0" y="915959"/>
            <a:ext cx="5391070" cy="3895947"/>
          </a:xfrm>
          <a:prstGeom prst="rect">
            <a:avLst/>
          </a:prstGeom>
        </p:spPr>
      </p:pic>
    </p:spTree>
    <p:extLst>
      <p:ext uri="{BB962C8B-B14F-4D97-AF65-F5344CB8AC3E}">
        <p14:creationId xmlns:p14="http://schemas.microsoft.com/office/powerpoint/2010/main" val="18457024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4326A0C-2B28-40E6-BBA1-D4DCC90E7AF1}"/>
              </a:ext>
            </a:extLst>
          </p:cNvPr>
          <p:cNvSpPr>
            <a:spLocks noGrp="1"/>
          </p:cNvSpPr>
          <p:nvPr>
            <p:ph type="title"/>
          </p:nvPr>
        </p:nvSpPr>
        <p:spPr/>
        <p:txBody>
          <a:bodyPr/>
          <a:lstStyle/>
          <a:p>
            <a:pPr algn="ctr"/>
            <a:r>
              <a:rPr kumimoji="0" lang="pl-PL" sz="2600" b="0" i="0" u="none" strike="noStrike" kern="0" cap="none" spc="0" normalizeH="0" baseline="0" noProof="0" dirty="0" err="1">
                <a:ln>
                  <a:noFill/>
                </a:ln>
                <a:solidFill>
                  <a:srgbClr val="2A3990"/>
                </a:solidFill>
                <a:effectLst/>
                <a:uLnTx/>
                <a:uFillTx/>
                <a:latin typeface="Roboto"/>
                <a:ea typeface="Roboto"/>
                <a:sym typeface="Roboto"/>
              </a:rPr>
              <a:t>Eclipsed</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r>
              <a:rPr kumimoji="0" lang="pl-PL" sz="2600" b="0" i="0" u="none" strike="noStrike" kern="0" cap="none" spc="0" normalizeH="0" baseline="0" noProof="0" dirty="0">
                <a:ln>
                  <a:noFill/>
                </a:ln>
                <a:solidFill>
                  <a:srgbClr val="2A3990"/>
                </a:solidFill>
                <a:effectLst/>
                <a:uLnTx/>
                <a:uFillTx/>
                <a:latin typeface="Roboto"/>
                <a:ea typeface="Roboto"/>
                <a:sym typeface="Roboto"/>
              </a:rPr>
              <a:t> vs.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endParaRPr lang="pl-PL" dirty="0"/>
          </a:p>
        </p:txBody>
      </p:sp>
      <p:sp>
        <p:nvSpPr>
          <p:cNvPr id="3" name="Symbol zastępczy tekstu 2">
            <a:extLst>
              <a:ext uri="{FF2B5EF4-FFF2-40B4-BE49-F238E27FC236}">
                <a16:creationId xmlns:a16="http://schemas.microsoft.com/office/drawing/2014/main" id="{2440B3D8-83C3-4A30-BEC9-C3636F2B1F12}"/>
              </a:ext>
            </a:extLst>
          </p:cNvPr>
          <p:cNvSpPr>
            <a:spLocks noGrp="1"/>
          </p:cNvSpPr>
          <p:nvPr>
            <p:ph type="body" idx="1"/>
          </p:nvPr>
        </p:nvSpPr>
        <p:spPr>
          <a:xfrm>
            <a:off x="311700" y="1296757"/>
            <a:ext cx="8520600" cy="2549985"/>
          </a:xfrm>
        </p:spPr>
        <p:txBody>
          <a:bodyPr/>
          <a:lstStyle/>
          <a:p>
            <a:pPr marL="114300" indent="0">
              <a:buNone/>
            </a:pPr>
            <a:r>
              <a:rPr lang="pl-PL" dirty="0"/>
              <a:t>Zatem dla </a:t>
            </a:r>
            <a:r>
              <a:rPr lang="pl-PL" i="1" dirty="0"/>
              <a:t>q</a:t>
            </a:r>
            <a:r>
              <a:rPr lang="pl-PL" dirty="0"/>
              <a:t> &gt; 0.35 lub </a:t>
            </a:r>
            <a:r>
              <a:rPr lang="pl-PL" i="1" dirty="0"/>
              <a:t>z</a:t>
            </a:r>
            <a:r>
              <a:rPr lang="pl-PL" dirty="0"/>
              <a:t> ≥ 10 standardowy </a:t>
            </a:r>
            <a:r>
              <a:rPr lang="pl-PL" dirty="0" err="1"/>
              <a:t>double</a:t>
            </a:r>
            <a:r>
              <a:rPr lang="pl-PL" dirty="0"/>
              <a:t> </a:t>
            </a:r>
            <a:r>
              <a:rPr lang="pl-PL" dirty="0" err="1"/>
              <a:t>spending</a:t>
            </a:r>
            <a:r>
              <a:rPr lang="pl-PL" dirty="0"/>
              <a:t> zawsze oferuje niższy próg rentowności od swojej „przyćmionej” wersji.</a:t>
            </a:r>
            <a:br>
              <a:rPr lang="pl-PL" dirty="0"/>
            </a:br>
            <a:r>
              <a:rPr lang="pl-PL" dirty="0"/>
              <a:t>Dokładne granice opłacalności tych ataków różnią się w zależności od wybranej wartości </a:t>
            </a:r>
            <a:r>
              <a:rPr lang="pl-PL" i="1" dirty="0"/>
              <a:t>d</a:t>
            </a:r>
            <a:r>
              <a:rPr lang="pl-PL" dirty="0"/>
              <a:t>. Założenie, że haker może pozwolić sobie na dłuższy deadline obniża  próg rentowności fuzji ataków, w rezultacie powiększając zielony obszar. </a:t>
            </a:r>
          </a:p>
          <a:p>
            <a:pPr marL="114300" indent="0">
              <a:buNone/>
            </a:pPr>
            <a:endParaRPr lang="pl-PL" dirty="0"/>
          </a:p>
          <a:p>
            <a:pPr marL="114300" indent="0">
              <a:buNone/>
            </a:pPr>
            <a:r>
              <a:rPr lang="pl-PL" dirty="0"/>
              <a:t>Niemniej jednak, dla wyższych wartości </a:t>
            </a:r>
            <a:r>
              <a:rPr lang="pl-PL" i="1" dirty="0"/>
              <a:t>z</a:t>
            </a:r>
            <a:r>
              <a:rPr lang="pl-PL" dirty="0"/>
              <a:t>, zwyczajny </a:t>
            </a:r>
            <a:r>
              <a:rPr lang="pl-PL" dirty="0" err="1"/>
              <a:t>double</a:t>
            </a:r>
            <a:r>
              <a:rPr lang="pl-PL" dirty="0"/>
              <a:t> </a:t>
            </a:r>
            <a:r>
              <a:rPr lang="pl-PL" dirty="0" err="1"/>
              <a:t>spending</a:t>
            </a:r>
            <a:r>
              <a:rPr lang="pl-PL" dirty="0"/>
              <a:t> będzie dominował nad kombinacją ataków.</a:t>
            </a:r>
          </a:p>
          <a:p>
            <a:pPr marL="114300" indent="0">
              <a:buNone/>
            </a:pPr>
            <a:endParaRPr lang="pl-PL" dirty="0"/>
          </a:p>
          <a:p>
            <a:pPr marL="114300" indent="0">
              <a:buNone/>
            </a:pPr>
            <a:endParaRPr lang="pl-PL" dirty="0"/>
          </a:p>
        </p:txBody>
      </p:sp>
      <p:sp>
        <p:nvSpPr>
          <p:cNvPr id="6" name="Symbol zastępczy tekstu 2">
            <a:extLst>
              <a:ext uri="{FF2B5EF4-FFF2-40B4-BE49-F238E27FC236}">
                <a16:creationId xmlns:a16="http://schemas.microsoft.com/office/drawing/2014/main" id="{2424541D-AF4D-4C11-9572-763ED7022236}"/>
              </a:ext>
            </a:extLst>
          </p:cNvPr>
          <p:cNvSpPr txBox="1">
            <a:spLocks/>
          </p:cNvSpPr>
          <p:nvPr/>
        </p:nvSpPr>
        <p:spPr>
          <a:xfrm>
            <a:off x="819700" y="2842394"/>
            <a:ext cx="6424380" cy="1293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buNone/>
            </a:pPr>
            <a:endParaRPr kumimoji="0" lang="pl-PL" sz="1800" b="0" i="0" u="none" strike="noStrike" kern="0" cap="none" spc="0" normalizeH="0" baseline="0" noProof="0" dirty="0">
              <a:ln>
                <a:noFill/>
              </a:ln>
              <a:solidFill>
                <a:srgbClr val="434343"/>
              </a:solidFill>
              <a:effectLst/>
              <a:uLnTx/>
              <a:uFillTx/>
              <a:latin typeface="Roboto"/>
              <a:ea typeface="Roboto"/>
              <a:sym typeface="Roboto"/>
            </a:endParaRPr>
          </a:p>
          <a:p>
            <a:pPr marL="114300" indent="0">
              <a:buNone/>
            </a:pPr>
            <a:endParaRPr kumimoji="0" lang="pl-PL" sz="1800" b="0" i="0" u="none" strike="noStrike" kern="0" cap="none" spc="0" normalizeH="0" baseline="0" noProof="0" dirty="0">
              <a:ln>
                <a:noFill/>
              </a:ln>
              <a:solidFill>
                <a:srgbClr val="434343"/>
              </a:solidFill>
              <a:effectLst/>
              <a:uLnTx/>
              <a:uFillTx/>
              <a:latin typeface="Roboto"/>
              <a:ea typeface="Roboto"/>
              <a:sym typeface="Roboto"/>
            </a:endParaRPr>
          </a:p>
          <a:p>
            <a:endParaRPr lang="pl-PL" dirty="0"/>
          </a:p>
        </p:txBody>
      </p:sp>
    </p:spTree>
    <p:extLst>
      <p:ext uri="{BB962C8B-B14F-4D97-AF65-F5344CB8AC3E}">
        <p14:creationId xmlns:p14="http://schemas.microsoft.com/office/powerpoint/2010/main" val="1003888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8BBAC40C-37F2-4473-8072-841E1857C863}"/>
              </a:ext>
            </a:extLst>
          </p:cNvPr>
          <p:cNvPicPr>
            <a:picLocks noChangeAspect="1"/>
          </p:cNvPicPr>
          <p:nvPr/>
        </p:nvPicPr>
        <p:blipFill>
          <a:blip r:embed="rId2"/>
          <a:stretch>
            <a:fillRect/>
          </a:stretch>
        </p:blipFill>
        <p:spPr>
          <a:xfrm>
            <a:off x="4145280" y="1135380"/>
            <a:ext cx="4998720" cy="3749040"/>
          </a:xfrm>
          <a:prstGeom prst="rect">
            <a:avLst/>
          </a:prstGeom>
        </p:spPr>
      </p:pic>
      <p:sp>
        <p:nvSpPr>
          <p:cNvPr id="2" name="Tytuł 1">
            <a:extLst>
              <a:ext uri="{FF2B5EF4-FFF2-40B4-BE49-F238E27FC236}">
                <a16:creationId xmlns:a16="http://schemas.microsoft.com/office/drawing/2014/main" id="{E4326A0C-2B28-40E6-BBA1-D4DCC90E7AF1}"/>
              </a:ext>
            </a:extLst>
          </p:cNvPr>
          <p:cNvSpPr>
            <a:spLocks noGrp="1"/>
          </p:cNvSpPr>
          <p:nvPr>
            <p:ph type="title"/>
          </p:nvPr>
        </p:nvSpPr>
        <p:spPr/>
        <p:txBody>
          <a:bodyPr/>
          <a:lstStyle/>
          <a:p>
            <a:pPr algn="ctr"/>
            <a:r>
              <a:rPr kumimoji="0" lang="pl-PL" sz="2600" b="0" i="0" u="none" strike="noStrike" kern="0" cap="none" spc="0" normalizeH="0" baseline="0" noProof="0" dirty="0" err="1">
                <a:ln>
                  <a:noFill/>
                </a:ln>
                <a:solidFill>
                  <a:srgbClr val="2A3990"/>
                </a:solidFill>
                <a:effectLst/>
                <a:uLnTx/>
                <a:uFillTx/>
                <a:latin typeface="Roboto"/>
                <a:ea typeface="Roboto"/>
                <a:sym typeface="Roboto"/>
              </a:rPr>
              <a:t>Eclipsed</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r>
              <a:rPr kumimoji="0" lang="pl-PL" sz="2600" b="0" i="0" u="none" strike="noStrike" kern="0" cap="none" spc="0" normalizeH="0" baseline="0" noProof="0" dirty="0">
                <a:ln>
                  <a:noFill/>
                </a:ln>
                <a:solidFill>
                  <a:srgbClr val="2A3990"/>
                </a:solidFill>
                <a:effectLst/>
                <a:uLnTx/>
                <a:uFillTx/>
                <a:latin typeface="Roboto"/>
                <a:ea typeface="Roboto"/>
                <a:sym typeface="Roboto"/>
              </a:rPr>
              <a:t> vs.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endParaRPr lang="pl-PL" dirty="0"/>
          </a:p>
        </p:txBody>
      </p:sp>
      <p:sp>
        <p:nvSpPr>
          <p:cNvPr id="3" name="Symbol zastępczy tekstu 2">
            <a:extLst>
              <a:ext uri="{FF2B5EF4-FFF2-40B4-BE49-F238E27FC236}">
                <a16:creationId xmlns:a16="http://schemas.microsoft.com/office/drawing/2014/main" id="{2440B3D8-83C3-4A30-BEC9-C3636F2B1F12}"/>
              </a:ext>
            </a:extLst>
          </p:cNvPr>
          <p:cNvSpPr>
            <a:spLocks noGrp="1"/>
          </p:cNvSpPr>
          <p:nvPr>
            <p:ph type="body" idx="1"/>
          </p:nvPr>
        </p:nvSpPr>
        <p:spPr>
          <a:xfrm>
            <a:off x="311700" y="1135380"/>
            <a:ext cx="3917400" cy="2617868"/>
          </a:xfrm>
        </p:spPr>
        <p:txBody>
          <a:bodyPr/>
          <a:lstStyle/>
          <a:p>
            <a:pPr marL="114300" indent="0">
              <a:buNone/>
            </a:pPr>
            <a:r>
              <a:rPr lang="pl-PL" dirty="0"/>
              <a:t>Taki stan rzeczy jest spowodowany tym, że w przypadku standardowego </a:t>
            </a:r>
            <a:r>
              <a:rPr lang="pl-PL" dirty="0" err="1"/>
              <a:t>double</a:t>
            </a:r>
            <a:r>
              <a:rPr lang="pl-PL" dirty="0"/>
              <a:t> </a:t>
            </a:r>
            <a:r>
              <a:rPr lang="pl-PL" dirty="0" err="1"/>
              <a:t>spendingu</a:t>
            </a:r>
            <a:r>
              <a:rPr lang="pl-PL" dirty="0"/>
              <a:t> fałszywy </a:t>
            </a:r>
            <a:r>
              <a:rPr kumimoji="0" lang="pl-PL" sz="1800" b="0" i="0" u="none" strike="noStrike" kern="0" cap="none" spc="0" normalizeH="0" baseline="0" noProof="0" dirty="0">
                <a:ln>
                  <a:noFill/>
                </a:ln>
                <a:solidFill>
                  <a:srgbClr val="434343"/>
                </a:solidFill>
                <a:effectLst/>
                <a:uLnTx/>
                <a:uFillTx/>
                <a:latin typeface="Roboto"/>
                <a:ea typeface="Roboto"/>
                <a:sym typeface="Roboto"/>
              </a:rPr>
              <a:t>łańcuch zajmuje miejsce głównego łańcucha, zdobywając</a:t>
            </a:r>
            <a:br>
              <a:rPr kumimoji="0" lang="pl-PL" sz="1800" b="0" i="0" u="none" strike="noStrike" kern="0" cap="none" spc="0" normalizeH="0" baseline="0" noProof="0" dirty="0">
                <a:ln>
                  <a:noFill/>
                </a:ln>
                <a:solidFill>
                  <a:srgbClr val="434343"/>
                </a:solidFill>
                <a:effectLst/>
                <a:uLnTx/>
                <a:uFillTx/>
                <a:latin typeface="Roboto"/>
                <a:ea typeface="Roboto"/>
                <a:sym typeface="Roboto"/>
              </a:rPr>
            </a:br>
            <a:r>
              <a:rPr kumimoji="0" lang="pl-PL" sz="1800" b="0" i="0" u="none" strike="noStrike" kern="0" cap="none" spc="0" normalizeH="0" baseline="0" noProof="0" dirty="0">
                <a:ln>
                  <a:noFill/>
                </a:ln>
                <a:solidFill>
                  <a:srgbClr val="434343"/>
                </a:solidFill>
                <a:effectLst/>
                <a:uLnTx/>
                <a:uFillTx/>
                <a:latin typeface="Roboto"/>
                <a:ea typeface="Roboto"/>
                <a:sym typeface="Roboto"/>
              </a:rPr>
              <a:t>w związku z tym skumulowane nagrody za wykopanie bloków</a:t>
            </a:r>
            <a:br>
              <a:rPr kumimoji="0" lang="pl-PL" sz="1800" b="0" i="0" u="none" strike="noStrike" kern="0" cap="none" spc="0" normalizeH="0" baseline="0" noProof="0" dirty="0">
                <a:ln>
                  <a:noFill/>
                </a:ln>
                <a:solidFill>
                  <a:srgbClr val="434343"/>
                </a:solidFill>
                <a:effectLst/>
                <a:uLnTx/>
                <a:uFillTx/>
                <a:latin typeface="Roboto"/>
                <a:ea typeface="Roboto"/>
                <a:sym typeface="Roboto"/>
              </a:rPr>
            </a:br>
            <a:r>
              <a:rPr kumimoji="0" lang="pl-PL" sz="1800" b="0" i="0" u="none" strike="noStrike" kern="0" cap="none" spc="0" normalizeH="0" baseline="0" noProof="0" dirty="0">
                <a:ln>
                  <a:noFill/>
                </a:ln>
                <a:solidFill>
                  <a:srgbClr val="434343"/>
                </a:solidFill>
                <a:effectLst/>
                <a:uLnTx/>
                <a:uFillTx/>
                <a:latin typeface="Roboto"/>
                <a:ea typeface="Roboto"/>
                <a:sym typeface="Roboto"/>
              </a:rPr>
              <a:t>dla atakującego.</a:t>
            </a:r>
          </a:p>
          <a:p>
            <a:pPr marL="114300" indent="0">
              <a:buNone/>
            </a:pPr>
            <a:endParaRPr lang="pl-PL" dirty="0"/>
          </a:p>
        </p:txBody>
      </p:sp>
      <p:sp>
        <p:nvSpPr>
          <p:cNvPr id="6" name="Symbol zastępczy tekstu 2">
            <a:extLst>
              <a:ext uri="{FF2B5EF4-FFF2-40B4-BE49-F238E27FC236}">
                <a16:creationId xmlns:a16="http://schemas.microsoft.com/office/drawing/2014/main" id="{2424541D-AF4D-4C11-9572-763ED7022236}"/>
              </a:ext>
            </a:extLst>
          </p:cNvPr>
          <p:cNvSpPr txBox="1">
            <a:spLocks/>
          </p:cNvSpPr>
          <p:nvPr/>
        </p:nvSpPr>
        <p:spPr>
          <a:xfrm>
            <a:off x="68580" y="3902788"/>
            <a:ext cx="5082540" cy="1131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buNone/>
            </a:pPr>
            <a:r>
              <a:rPr lang="pl-PL" sz="1400" i="1" dirty="0">
                <a:solidFill>
                  <a:srgbClr val="434343"/>
                </a:solidFill>
              </a:rPr>
              <a:t>Przypomnienie: podczas </a:t>
            </a:r>
            <a:r>
              <a:rPr kumimoji="0" lang="pl-PL" sz="1400" b="0" i="1" u="none" strike="noStrike" kern="0" cap="none" spc="0" normalizeH="0" baseline="0" noProof="0" dirty="0">
                <a:ln>
                  <a:noFill/>
                </a:ln>
                <a:solidFill>
                  <a:srgbClr val="434343"/>
                </a:solidFill>
                <a:effectLst/>
                <a:uLnTx/>
                <a:uFillTx/>
                <a:latin typeface="Roboto"/>
                <a:ea typeface="Roboto"/>
                <a:sym typeface="Roboto"/>
              </a:rPr>
              <a:t>ataku typu </a:t>
            </a:r>
            <a:r>
              <a:rPr kumimoji="0" lang="pl-PL" sz="1400" b="0" i="1" u="none" strike="noStrike" kern="0" cap="none" spc="0" normalizeH="0" baseline="0" noProof="0" dirty="0" err="1">
                <a:ln>
                  <a:noFill/>
                </a:ln>
                <a:solidFill>
                  <a:srgbClr val="434343"/>
                </a:solidFill>
                <a:effectLst/>
                <a:uLnTx/>
                <a:uFillTx/>
                <a:latin typeface="Roboto"/>
                <a:ea typeface="Roboto"/>
                <a:sym typeface="Roboto"/>
              </a:rPr>
              <a:t>eclipsed</a:t>
            </a:r>
            <a:r>
              <a:rPr kumimoji="0" lang="pl-PL" sz="1400" b="0" i="1" u="none" strike="noStrike" kern="0" cap="none" spc="0" normalizeH="0" baseline="0" noProof="0" dirty="0">
                <a:ln>
                  <a:noFill/>
                </a:ln>
                <a:solidFill>
                  <a:srgbClr val="434343"/>
                </a:solidFill>
                <a:effectLst/>
                <a:uLnTx/>
                <a:uFillTx/>
                <a:latin typeface="Roboto"/>
                <a:ea typeface="Roboto"/>
                <a:sym typeface="Roboto"/>
              </a:rPr>
              <a:t> </a:t>
            </a:r>
            <a:r>
              <a:rPr kumimoji="0" lang="pl-PL" sz="1400" b="0" i="1" u="none" strike="noStrike" kern="0" cap="none" spc="0" normalizeH="0" baseline="0" noProof="0" dirty="0" err="1">
                <a:ln>
                  <a:noFill/>
                </a:ln>
                <a:solidFill>
                  <a:srgbClr val="434343"/>
                </a:solidFill>
                <a:effectLst/>
                <a:uLnTx/>
                <a:uFillTx/>
                <a:latin typeface="Roboto"/>
                <a:ea typeface="Roboto"/>
                <a:sym typeface="Roboto"/>
              </a:rPr>
              <a:t>double</a:t>
            </a:r>
            <a:r>
              <a:rPr kumimoji="0" lang="pl-PL" sz="1400" b="0" i="1" u="none" strike="noStrike" kern="0" cap="none" spc="0" normalizeH="0" baseline="0" noProof="0" dirty="0">
                <a:ln>
                  <a:noFill/>
                </a:ln>
                <a:solidFill>
                  <a:srgbClr val="434343"/>
                </a:solidFill>
                <a:effectLst/>
                <a:uLnTx/>
                <a:uFillTx/>
                <a:latin typeface="Roboto"/>
                <a:ea typeface="Roboto"/>
                <a:sym typeface="Roboto"/>
              </a:rPr>
              <a:t> </a:t>
            </a:r>
            <a:r>
              <a:rPr kumimoji="0" lang="pl-PL" sz="1400" b="0" i="1" u="none" strike="noStrike" kern="0" cap="none" spc="0" normalizeH="0" baseline="0" noProof="0" dirty="0" err="1">
                <a:ln>
                  <a:noFill/>
                </a:ln>
                <a:solidFill>
                  <a:srgbClr val="434343"/>
                </a:solidFill>
                <a:effectLst/>
                <a:uLnTx/>
                <a:uFillTx/>
                <a:latin typeface="Roboto"/>
                <a:ea typeface="Roboto"/>
                <a:sym typeface="Roboto"/>
              </a:rPr>
              <a:t>spending</a:t>
            </a:r>
            <a:r>
              <a:rPr kumimoji="0" lang="pl-PL" sz="1400" b="0" i="1" u="none" strike="noStrike" kern="0" cap="none" spc="0" normalizeH="0" baseline="0" noProof="0" dirty="0">
                <a:ln>
                  <a:noFill/>
                </a:ln>
                <a:solidFill>
                  <a:srgbClr val="434343"/>
                </a:solidFill>
                <a:effectLst/>
                <a:uLnTx/>
                <a:uFillTx/>
                <a:latin typeface="Roboto"/>
                <a:ea typeface="Roboto"/>
                <a:sym typeface="Roboto"/>
              </a:rPr>
              <a:t> </a:t>
            </a:r>
            <a:r>
              <a:rPr lang="pl-PL" sz="1400" i="1" dirty="0">
                <a:solidFill>
                  <a:srgbClr val="434343"/>
                </a:solidFill>
              </a:rPr>
              <a:t>ł</a:t>
            </a:r>
            <a:r>
              <a:rPr kumimoji="0" lang="pl-PL" sz="1400" b="0" i="1" u="none" strike="noStrike" kern="0" cap="none" spc="0" normalizeH="0" baseline="0" noProof="0" dirty="0" err="1">
                <a:ln>
                  <a:noFill/>
                </a:ln>
                <a:solidFill>
                  <a:srgbClr val="434343"/>
                </a:solidFill>
                <a:effectLst/>
                <a:uLnTx/>
                <a:uFillTx/>
                <a:latin typeface="Roboto"/>
                <a:ea typeface="Roboto"/>
                <a:sym typeface="Roboto"/>
              </a:rPr>
              <a:t>ańcuch</a:t>
            </a:r>
            <a:r>
              <a:rPr kumimoji="0" lang="pl-PL" sz="1400" b="0" i="1" u="none" strike="noStrike" kern="0" cap="none" spc="0" normalizeH="0" baseline="0" noProof="0" dirty="0">
                <a:ln>
                  <a:noFill/>
                </a:ln>
                <a:solidFill>
                  <a:srgbClr val="434343"/>
                </a:solidFill>
                <a:effectLst/>
                <a:uLnTx/>
                <a:uFillTx/>
                <a:latin typeface="Roboto"/>
                <a:ea typeface="Roboto"/>
                <a:sym typeface="Roboto"/>
              </a:rPr>
              <a:t> budowany w zasłoniętej części sieci blockchain zostaje odrzucony po złączeniu z główną siecią.</a:t>
            </a:r>
          </a:p>
        </p:txBody>
      </p:sp>
    </p:spTree>
    <p:extLst>
      <p:ext uri="{BB962C8B-B14F-4D97-AF65-F5344CB8AC3E}">
        <p14:creationId xmlns:p14="http://schemas.microsoft.com/office/powerpoint/2010/main" val="571338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sz="2600" dirty="0" err="1"/>
              <a:t>Eclipsed</a:t>
            </a:r>
            <a:r>
              <a:rPr lang="pl-PL" sz="2600" dirty="0"/>
              <a:t> </a:t>
            </a:r>
            <a:r>
              <a:rPr lang="pl-PL" sz="2600" dirty="0" err="1"/>
              <a:t>double</a:t>
            </a:r>
            <a:r>
              <a:rPr lang="pl-PL" sz="2600" dirty="0"/>
              <a:t> </a:t>
            </a:r>
            <a:r>
              <a:rPr lang="pl-PL" sz="2600" dirty="0" err="1"/>
              <a:t>spending</a:t>
            </a:r>
            <a:r>
              <a:rPr lang="pl-PL" sz="2600" dirty="0"/>
              <a:t> vs. </a:t>
            </a:r>
            <a:r>
              <a:rPr lang="pl-PL" sz="2600" dirty="0" err="1"/>
              <a:t>double</a:t>
            </a:r>
            <a:r>
              <a:rPr lang="pl-PL" sz="2600" dirty="0"/>
              <a:t> </a:t>
            </a:r>
            <a:r>
              <a:rPr lang="pl-PL" sz="2600" dirty="0" err="1"/>
              <a:t>spending</a:t>
            </a:r>
            <a:endParaRPr sz="2600" dirty="0"/>
          </a:p>
        </p:txBody>
      </p:sp>
      <p:sp>
        <p:nvSpPr>
          <p:cNvPr id="253" name="Google Shape;253;p40"/>
          <p:cNvSpPr txBox="1">
            <a:spLocks noGrp="1"/>
          </p:cNvSpPr>
          <p:nvPr>
            <p:ph type="body" idx="1"/>
          </p:nvPr>
        </p:nvSpPr>
        <p:spPr>
          <a:xfrm>
            <a:off x="6061787" y="1394500"/>
            <a:ext cx="2899333"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sz="1400" i="1" dirty="0"/>
              <a:t>Wykres minimalnej mocy obliczeniowej (q) wymaganej od atakującego do osiągnięcia progu rentowności od ilości potwierdzających transakcję bloków (z), z uwzględnieniem różnych wartości kapitału (v), wyrażonymi w BTC, którymi ryzykuje atakujący. </a:t>
            </a:r>
          </a:p>
        </p:txBody>
      </p:sp>
      <p:pic>
        <p:nvPicPr>
          <p:cNvPr id="4" name="Obraz 3">
            <a:extLst>
              <a:ext uri="{FF2B5EF4-FFF2-40B4-BE49-F238E27FC236}">
                <a16:creationId xmlns:a16="http://schemas.microsoft.com/office/drawing/2014/main" id="{2F7E22BE-153E-4A89-988B-6D70FF20FDFF}"/>
              </a:ext>
            </a:extLst>
          </p:cNvPr>
          <p:cNvPicPr>
            <a:picLocks noChangeAspect="1"/>
          </p:cNvPicPr>
          <p:nvPr/>
        </p:nvPicPr>
        <p:blipFill>
          <a:blip r:embed="rId3"/>
          <a:stretch>
            <a:fillRect/>
          </a:stretch>
        </p:blipFill>
        <p:spPr>
          <a:xfrm>
            <a:off x="526842" y="1153013"/>
            <a:ext cx="5150637" cy="3580487"/>
          </a:xfrm>
          <a:prstGeom prst="rect">
            <a:avLst/>
          </a:prstGeom>
        </p:spPr>
      </p:pic>
    </p:spTree>
    <p:extLst>
      <p:ext uri="{BB962C8B-B14F-4D97-AF65-F5344CB8AC3E}">
        <p14:creationId xmlns:p14="http://schemas.microsoft.com/office/powerpoint/2010/main" val="34423770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445D0BA-9A5F-435A-96E2-3329C670F5B2}"/>
              </a:ext>
            </a:extLst>
          </p:cNvPr>
          <p:cNvSpPr>
            <a:spLocks noGrp="1"/>
          </p:cNvSpPr>
          <p:nvPr>
            <p:ph type="title"/>
          </p:nvPr>
        </p:nvSpPr>
        <p:spPr/>
        <p:txBody>
          <a:bodyPr/>
          <a:lstStyle/>
          <a:p>
            <a:pPr algn="ctr"/>
            <a:r>
              <a:rPr kumimoji="0" lang="pl-PL" sz="2600" b="0" i="0" u="none" strike="noStrike" kern="0" cap="none" spc="0" normalizeH="0" baseline="0" noProof="0" dirty="0" err="1">
                <a:ln>
                  <a:noFill/>
                </a:ln>
                <a:solidFill>
                  <a:srgbClr val="2A3990"/>
                </a:solidFill>
                <a:effectLst/>
                <a:uLnTx/>
                <a:uFillTx/>
                <a:latin typeface="Roboto"/>
                <a:ea typeface="Roboto"/>
                <a:sym typeface="Roboto"/>
              </a:rPr>
              <a:t>Eclipsed</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r>
              <a:rPr kumimoji="0" lang="pl-PL" sz="2600" b="0" i="0" u="none" strike="noStrike" kern="0" cap="none" spc="0" normalizeH="0" baseline="0" noProof="0" dirty="0">
                <a:ln>
                  <a:noFill/>
                </a:ln>
                <a:solidFill>
                  <a:srgbClr val="2A3990"/>
                </a:solidFill>
                <a:effectLst/>
                <a:uLnTx/>
                <a:uFillTx/>
                <a:latin typeface="Roboto"/>
                <a:ea typeface="Roboto"/>
                <a:sym typeface="Roboto"/>
              </a:rPr>
              <a:t> vs.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double</a:t>
            </a:r>
            <a:r>
              <a:rPr kumimoji="0" lang="pl-PL" sz="2600" b="0" i="0" u="none" strike="noStrike" kern="0" cap="none" spc="0" normalizeH="0" baseline="0" noProof="0" dirty="0">
                <a:ln>
                  <a:noFill/>
                </a:ln>
                <a:solidFill>
                  <a:srgbClr val="2A3990"/>
                </a:solidFill>
                <a:effectLst/>
                <a:uLnTx/>
                <a:uFillTx/>
                <a:latin typeface="Roboto"/>
                <a:ea typeface="Roboto"/>
                <a:sym typeface="Roboto"/>
              </a:rPr>
              <a:t> </a:t>
            </a:r>
            <a:r>
              <a:rPr kumimoji="0" lang="pl-PL" sz="2600" b="0" i="0" u="none" strike="noStrike" kern="0" cap="none" spc="0" normalizeH="0" baseline="0" noProof="0" dirty="0" err="1">
                <a:ln>
                  <a:noFill/>
                </a:ln>
                <a:solidFill>
                  <a:srgbClr val="2A3990"/>
                </a:solidFill>
                <a:effectLst/>
                <a:uLnTx/>
                <a:uFillTx/>
                <a:latin typeface="Roboto"/>
                <a:ea typeface="Roboto"/>
                <a:sym typeface="Roboto"/>
              </a:rPr>
              <a:t>spending</a:t>
            </a:r>
            <a:endParaRPr lang="pl-PL" dirty="0"/>
          </a:p>
        </p:txBody>
      </p:sp>
      <p:sp>
        <p:nvSpPr>
          <p:cNvPr id="3" name="Symbol zastępczy tekstu 2">
            <a:extLst>
              <a:ext uri="{FF2B5EF4-FFF2-40B4-BE49-F238E27FC236}">
                <a16:creationId xmlns:a16="http://schemas.microsoft.com/office/drawing/2014/main" id="{B91EE4BD-F9B8-4F02-851E-460CB0578D7D}"/>
              </a:ext>
            </a:extLst>
          </p:cNvPr>
          <p:cNvSpPr>
            <a:spLocks noGrp="1"/>
          </p:cNvSpPr>
          <p:nvPr>
            <p:ph type="body" idx="1"/>
          </p:nvPr>
        </p:nvSpPr>
        <p:spPr>
          <a:xfrm>
            <a:off x="601620" y="1325920"/>
            <a:ext cx="7940760" cy="3339000"/>
          </a:xfrm>
        </p:spPr>
        <p:txBody>
          <a:bodyPr/>
          <a:lstStyle/>
          <a:p>
            <a:pPr marL="114300" indent="0">
              <a:buNone/>
            </a:pPr>
            <a:r>
              <a:rPr lang="pl-PL" dirty="0"/>
              <a:t>Na z</a:t>
            </a:r>
            <a:r>
              <a:rPr lang="pl-PL" sz="1800" dirty="0"/>
              <a:t>aprezentowanym wykresie dla każdej pary wartości </a:t>
            </a:r>
            <a:r>
              <a:rPr lang="pl-PL" sz="1800" i="1" dirty="0"/>
              <a:t>z</a:t>
            </a:r>
            <a:r>
              <a:rPr lang="pl-PL" sz="1800" dirty="0"/>
              <a:t> i </a:t>
            </a:r>
            <a:r>
              <a:rPr lang="pl-PL" sz="1800" i="1" dirty="0"/>
              <a:t>v</a:t>
            </a:r>
            <a:r>
              <a:rPr lang="pl-PL" sz="1800" dirty="0"/>
              <a:t> został wybrany najbardziej wydajny rodzaj podwójnego wydatkowania (spośród dwóch analizowanych w tej części ataków), w celu znalezienia najmniejszej wartości </a:t>
            </a:r>
            <a:r>
              <a:rPr lang="pl-PL" sz="1800" i="1" dirty="0"/>
              <a:t>q,</a:t>
            </a:r>
            <a:r>
              <a:rPr lang="pl-PL" i="1" dirty="0"/>
              <a:t> </a:t>
            </a:r>
            <a:r>
              <a:rPr lang="pl-PL" sz="1800" dirty="0"/>
              <a:t>dla której atakujący nie osiąga straty.</a:t>
            </a:r>
          </a:p>
          <a:p>
            <a:pPr marL="114300" indent="0">
              <a:buNone/>
            </a:pPr>
            <a:r>
              <a:rPr lang="pl-PL" sz="1800" dirty="0"/>
              <a:t>Wykres obrazuje jak niewielka ilość mocy obliczeniowej jest potrzebna, aby przeprowadzić opłacalny atak.</a:t>
            </a:r>
          </a:p>
          <a:p>
            <a:pPr marL="114300" indent="0">
              <a:buNone/>
            </a:pPr>
            <a:br>
              <a:rPr lang="pl-PL" sz="1800" i="1" dirty="0"/>
            </a:br>
            <a:endParaRPr lang="pl-PL" dirty="0"/>
          </a:p>
        </p:txBody>
      </p:sp>
    </p:spTree>
    <p:extLst>
      <p:ext uri="{BB962C8B-B14F-4D97-AF65-F5344CB8AC3E}">
        <p14:creationId xmlns:p14="http://schemas.microsoft.com/office/powerpoint/2010/main" val="3956173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3842B8F-72C9-4C97-99B0-804B379F1C41}"/>
              </a:ext>
            </a:extLst>
          </p:cNvPr>
          <p:cNvSpPr>
            <a:spLocks noGrp="1"/>
          </p:cNvSpPr>
          <p:nvPr>
            <p:ph type="title"/>
          </p:nvPr>
        </p:nvSpPr>
        <p:spPr/>
        <p:txBody>
          <a:bodyPr/>
          <a:lstStyle/>
          <a:p>
            <a:pPr algn="ctr"/>
            <a:r>
              <a:rPr lang="pl-PL" dirty="0"/>
              <a:t>Zabezpieczenie przed </a:t>
            </a:r>
            <a:r>
              <a:rPr lang="pl-PL" dirty="0" err="1"/>
              <a:t>eclipse</a:t>
            </a:r>
            <a:r>
              <a:rPr lang="pl-PL" dirty="0"/>
              <a:t> </a:t>
            </a:r>
            <a:r>
              <a:rPr lang="pl-PL" dirty="0" err="1"/>
              <a:t>attack</a:t>
            </a:r>
            <a:endParaRPr lang="pl-PL" dirty="0"/>
          </a:p>
        </p:txBody>
      </p:sp>
      <p:sp>
        <p:nvSpPr>
          <p:cNvPr id="3" name="Symbol zastępczy tekstu 2">
            <a:extLst>
              <a:ext uri="{FF2B5EF4-FFF2-40B4-BE49-F238E27FC236}">
                <a16:creationId xmlns:a16="http://schemas.microsoft.com/office/drawing/2014/main" id="{162F92DA-ACE5-4978-8883-6C1CE9E6E802}"/>
              </a:ext>
            </a:extLst>
          </p:cNvPr>
          <p:cNvSpPr>
            <a:spLocks noGrp="1"/>
          </p:cNvSpPr>
          <p:nvPr>
            <p:ph type="body" idx="1"/>
          </p:nvPr>
        </p:nvSpPr>
        <p:spPr>
          <a:xfrm>
            <a:off x="311700" y="1207015"/>
            <a:ext cx="8520600" cy="3339000"/>
          </a:xfrm>
        </p:spPr>
        <p:txBody>
          <a:bodyPr/>
          <a:lstStyle/>
          <a:p>
            <a:pPr marL="114300" indent="0">
              <a:buNone/>
            </a:pPr>
            <a:r>
              <a:rPr lang="pl-PL" dirty="0"/>
              <a:t>Środki zapobiegawcze przeciw atakom tego typu:</a:t>
            </a:r>
          </a:p>
          <a:p>
            <a:r>
              <a:rPr lang="pl-PL" dirty="0"/>
              <a:t>Blokowanie przez węzeł połączeń przychodzących i priorytetowe łączenie się z sprawdzonymi węzłami – takie deterministyczne podejście nie może zostać zastosowane przez wszystkie węzły, ponieważ uniemożliwiło by to połączenie się nowym węzłom</a:t>
            </a:r>
          </a:p>
          <a:p>
            <a:r>
              <a:rPr lang="pl-PL" dirty="0"/>
              <a:t>Losowy wybór nowych połączeń zamiast </a:t>
            </a:r>
            <a:r>
              <a:rPr lang="pl-PL" dirty="0" err="1"/>
              <a:t>priorytetyzacji</a:t>
            </a:r>
            <a:r>
              <a:rPr lang="pl-PL" dirty="0"/>
              <a:t> najnowszych połączeń – redukcja szansy na połączenie się z węzłem atakującego </a:t>
            </a:r>
            <a:br>
              <a:rPr lang="pl-PL" dirty="0"/>
            </a:br>
            <a:r>
              <a:rPr lang="pl-PL" dirty="0"/>
              <a:t>(nawet gdy haker łączy swoje węzły jako ostatnie) </a:t>
            </a:r>
          </a:p>
          <a:p>
            <a:r>
              <a:rPr lang="pl-PL" dirty="0"/>
              <a:t>Zwiększenie pojemności przechowywania adresów </a:t>
            </a:r>
            <a:br>
              <a:rPr lang="pl-PL" dirty="0"/>
            </a:br>
            <a:r>
              <a:rPr lang="pl-PL" dirty="0"/>
              <a:t>– rzadsza wymiana starych adresów na nowe </a:t>
            </a:r>
          </a:p>
        </p:txBody>
      </p:sp>
    </p:spTree>
    <p:extLst>
      <p:ext uri="{BB962C8B-B14F-4D97-AF65-F5344CB8AC3E}">
        <p14:creationId xmlns:p14="http://schemas.microsoft.com/office/powerpoint/2010/main" val="2577614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D7CFEF27-6DBA-474C-A049-216ED2C6617B}"/>
              </a:ext>
            </a:extLst>
          </p:cNvPr>
          <p:cNvPicPr>
            <a:picLocks noChangeAspect="1"/>
          </p:cNvPicPr>
          <p:nvPr/>
        </p:nvPicPr>
        <p:blipFill rotWithShape="1">
          <a:blip r:embed="rId2"/>
          <a:srcRect t="2860" b="4445"/>
          <a:stretch/>
        </p:blipFill>
        <p:spPr>
          <a:xfrm>
            <a:off x="0" y="0"/>
            <a:ext cx="9144000" cy="5177790"/>
          </a:xfrm>
          <a:prstGeom prst="rect">
            <a:avLst/>
          </a:prstGeom>
        </p:spPr>
      </p:pic>
      <p:sp>
        <p:nvSpPr>
          <p:cNvPr id="2" name="Tytuł 1">
            <a:extLst>
              <a:ext uri="{FF2B5EF4-FFF2-40B4-BE49-F238E27FC236}">
                <a16:creationId xmlns:a16="http://schemas.microsoft.com/office/drawing/2014/main" id="{E20A7020-A991-4C59-8838-58F2F88483A6}"/>
              </a:ext>
            </a:extLst>
          </p:cNvPr>
          <p:cNvSpPr>
            <a:spLocks noGrp="1"/>
          </p:cNvSpPr>
          <p:nvPr>
            <p:ph type="title"/>
          </p:nvPr>
        </p:nvSpPr>
        <p:spPr>
          <a:xfrm>
            <a:off x="274320" y="462915"/>
            <a:ext cx="4457700" cy="1868380"/>
          </a:xfrm>
        </p:spPr>
        <p:txBody>
          <a:bodyPr/>
          <a:lstStyle/>
          <a:p>
            <a:r>
              <a:rPr lang="pl-PL" sz="4800" dirty="0">
                <a:solidFill>
                  <a:schemeClr val="bg1"/>
                </a:solidFill>
              </a:rPr>
              <a:t>INNE </a:t>
            </a:r>
            <a:br>
              <a:rPr lang="pl-PL" sz="4800" dirty="0">
                <a:solidFill>
                  <a:schemeClr val="bg1"/>
                </a:solidFill>
              </a:rPr>
            </a:br>
            <a:r>
              <a:rPr lang="pl-PL" sz="4800" dirty="0">
                <a:solidFill>
                  <a:schemeClr val="bg1"/>
                </a:solidFill>
              </a:rPr>
              <a:t>ZAGROŻENIA</a:t>
            </a:r>
          </a:p>
        </p:txBody>
      </p:sp>
    </p:spTree>
    <p:extLst>
      <p:ext uri="{BB962C8B-B14F-4D97-AF65-F5344CB8AC3E}">
        <p14:creationId xmlns:p14="http://schemas.microsoft.com/office/powerpoint/2010/main" val="36570185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Atak typu dusting</a:t>
            </a:r>
            <a:endParaRPr dirty="0"/>
          </a:p>
        </p:txBody>
      </p:sp>
      <p:sp>
        <p:nvSpPr>
          <p:cNvPr id="265" name="Google Shape;265;p42"/>
          <p:cNvSpPr txBox="1">
            <a:spLocks noGrp="1"/>
          </p:cNvSpPr>
          <p:nvPr>
            <p:ph type="body" idx="1"/>
          </p:nvPr>
        </p:nvSpPr>
        <p:spPr>
          <a:xfrm>
            <a:off x="311700" y="1160752"/>
            <a:ext cx="4424892" cy="344549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b="1" dirty="0"/>
              <a:t>Atak dusting </a:t>
            </a:r>
            <a:r>
              <a:rPr lang="pl" dirty="0"/>
              <a:t>(dosłownie „zasypywanie”) to relatywnie nowy rodzaj złośliwej aktywności, która polega na łamaniu prywatności użytkowników bitcoina oraz innych kryptowalut za pośrednictwem mikroskopijnych transferów (tzw. „</a:t>
            </a:r>
            <a:r>
              <a:rPr lang="pl-PL" dirty="0"/>
              <a:t>pyłu”, ang. „</a:t>
            </a:r>
            <a:r>
              <a:rPr lang="pl-PL" dirty="0" err="1"/>
              <a:t>dust</a:t>
            </a:r>
            <a:r>
              <a:rPr lang="pl-PL" dirty="0"/>
              <a:t>”) </a:t>
            </a:r>
            <a:r>
              <a:rPr lang="pl" dirty="0"/>
              <a:t>wysyłanych na prywatne portfele. Wielu użytkowników kryptowalut jest błędnie przekonanych, że zapewniają one im całkowitą anonimowość. </a:t>
            </a:r>
            <a:endParaRPr dirty="0"/>
          </a:p>
        </p:txBody>
      </p:sp>
      <p:pic>
        <p:nvPicPr>
          <p:cNvPr id="3" name="Obraz 2">
            <a:extLst>
              <a:ext uri="{FF2B5EF4-FFF2-40B4-BE49-F238E27FC236}">
                <a16:creationId xmlns:a16="http://schemas.microsoft.com/office/drawing/2014/main" id="{E56CEE2A-B853-498A-BE8F-7F4D545C95CA}"/>
              </a:ext>
            </a:extLst>
          </p:cNvPr>
          <p:cNvPicPr>
            <a:picLocks noChangeAspect="1"/>
          </p:cNvPicPr>
          <p:nvPr/>
        </p:nvPicPr>
        <p:blipFill>
          <a:blip r:embed="rId3"/>
          <a:stretch>
            <a:fillRect/>
          </a:stretch>
        </p:blipFill>
        <p:spPr>
          <a:xfrm>
            <a:off x="4941494" y="1554480"/>
            <a:ext cx="4202506" cy="2658037"/>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Atak typu dusting</a:t>
            </a:r>
            <a:endParaRPr dirty="0"/>
          </a:p>
        </p:txBody>
      </p:sp>
      <p:sp>
        <p:nvSpPr>
          <p:cNvPr id="271" name="Google Shape;271;p43"/>
          <p:cNvSpPr txBox="1">
            <a:spLocks noGrp="1"/>
          </p:cNvSpPr>
          <p:nvPr>
            <p:ph type="body" idx="1"/>
          </p:nvPr>
        </p:nvSpPr>
        <p:spPr>
          <a:xfrm>
            <a:off x="594360" y="1153675"/>
            <a:ext cx="809316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b="1" dirty="0"/>
              <a:t>Na czym polega?</a:t>
            </a:r>
          </a:p>
          <a:p>
            <a:pPr marL="0" lvl="0" indent="0" algn="l" rtl="0">
              <a:spcBef>
                <a:spcPts val="0"/>
              </a:spcBef>
              <a:spcAft>
                <a:spcPts val="1600"/>
              </a:spcAft>
              <a:buNone/>
            </a:pPr>
            <a:r>
              <a:rPr lang="pl" dirty="0"/>
              <a:t>Ataki typu Dusting polegają na wysyłaniu kwot rzędu kilku satoshi (0.00000001 BTC) na ogromne ilości adresów w celu śledzenia dalszej drogi jaką przebędą te mikroskopijne ilości po zauważeniu ich przez nieświadomego nieczystych intencji wysyłającego odbiorcę.</a:t>
            </a:r>
            <a:br>
              <a:rPr lang="pl" dirty="0"/>
            </a:br>
            <a:r>
              <a:rPr lang="pl" dirty="0"/>
              <a:t>Oszuści poprzez śledzenie wysyłanych przez nich transakcji są w stanie po pewnym czasie powiązać te transakcje oraz portfele z ich posiadaczami</a:t>
            </a:r>
            <a:br>
              <a:rPr lang="pl" dirty="0"/>
            </a:br>
            <a:r>
              <a:rPr lang="pl" dirty="0"/>
              <a:t>w postaci osób indywidualnych lub firm.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4449E0A-7541-464B-AC76-19B1CC5AA9E8}"/>
              </a:ext>
            </a:extLst>
          </p:cNvPr>
          <p:cNvSpPr>
            <a:spLocks noGrp="1"/>
          </p:cNvSpPr>
          <p:nvPr>
            <p:ph type="title"/>
          </p:nvPr>
        </p:nvSpPr>
        <p:spPr/>
        <p:txBody>
          <a:bodyPr/>
          <a:lstStyle/>
          <a:p>
            <a:pPr algn="ctr"/>
            <a:r>
              <a:rPr lang="pl" sz="2600" dirty="0"/>
              <a:t>Kryptografia klucza asymetrycznego w blockchainie</a:t>
            </a:r>
            <a:endParaRPr lang="pl-PL" dirty="0"/>
          </a:p>
        </p:txBody>
      </p:sp>
      <p:sp>
        <p:nvSpPr>
          <p:cNvPr id="3" name="Symbol zastępczy tekstu 2">
            <a:extLst>
              <a:ext uri="{FF2B5EF4-FFF2-40B4-BE49-F238E27FC236}">
                <a16:creationId xmlns:a16="http://schemas.microsoft.com/office/drawing/2014/main" id="{8CC63B57-28AA-4764-A9BF-2422B6E04D39}"/>
              </a:ext>
            </a:extLst>
          </p:cNvPr>
          <p:cNvSpPr>
            <a:spLocks noGrp="1"/>
          </p:cNvSpPr>
          <p:nvPr>
            <p:ph type="body" idx="1"/>
          </p:nvPr>
        </p:nvSpPr>
        <p:spPr/>
        <p:txBody>
          <a:bodyPr/>
          <a:lstStyle/>
          <a:p>
            <a:pPr>
              <a:spcAft>
                <a:spcPts val="600"/>
              </a:spcAft>
            </a:pPr>
            <a:r>
              <a:rPr lang="pl-PL" dirty="0"/>
              <a:t>Należy zauważyć, że szyfry asymetryczne używane w aplikacjach </a:t>
            </a:r>
            <a:r>
              <a:rPr lang="pl-PL" dirty="0" err="1"/>
              <a:t>kryptowalutowych</a:t>
            </a:r>
            <a:r>
              <a:rPr lang="pl-PL" dirty="0"/>
              <a:t> różnią się od tych używanych do celów zabezpieczania sieci czy też komputerów, np. w systemach bitcoina i </a:t>
            </a:r>
            <a:r>
              <a:rPr lang="pl-PL" dirty="0" err="1"/>
              <a:t>etheru</a:t>
            </a:r>
            <a:r>
              <a:rPr lang="pl-PL" dirty="0"/>
              <a:t> do weryfikacji transakcji wykorzystywany jest skomplikowany szyfr znany jako </a:t>
            </a:r>
            <a:r>
              <a:rPr lang="pl-PL" b="1" dirty="0"/>
              <a:t>algorytm cyfrowej sygnatury łuku eliptycznego </a:t>
            </a:r>
            <a:r>
              <a:rPr lang="pl-PL" dirty="0"/>
              <a:t>(</a:t>
            </a:r>
            <a:r>
              <a:rPr lang="pl-PL" b="1" dirty="0"/>
              <a:t>ECDSA</a:t>
            </a:r>
            <a:r>
              <a:rPr lang="pl-PL" dirty="0"/>
              <a:t>)</a:t>
            </a:r>
          </a:p>
        </p:txBody>
      </p:sp>
    </p:spTree>
    <p:extLst>
      <p:ext uri="{BB962C8B-B14F-4D97-AF65-F5344CB8AC3E}">
        <p14:creationId xmlns:p14="http://schemas.microsoft.com/office/powerpoint/2010/main" val="1256024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Atak typu dusting</a:t>
            </a:r>
            <a:endParaRPr dirty="0"/>
          </a:p>
        </p:txBody>
      </p:sp>
      <p:sp>
        <p:nvSpPr>
          <p:cNvPr id="271" name="Google Shape;271;p43"/>
          <p:cNvSpPr txBox="1">
            <a:spLocks noGrp="1"/>
          </p:cNvSpPr>
          <p:nvPr>
            <p:ph type="body" idx="1"/>
          </p:nvPr>
        </p:nvSpPr>
        <p:spPr>
          <a:xfrm>
            <a:off x="6559296" y="1174765"/>
            <a:ext cx="2455884" cy="279397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 dirty="0"/>
              <a:t>Następnie zdobyte w ten sposób informacje mogą </a:t>
            </a:r>
            <a:br>
              <a:rPr lang="pl" dirty="0"/>
            </a:br>
            <a:r>
              <a:rPr lang="pl" dirty="0"/>
              <a:t>zostać wykorzystane do skonstruowania ukierunkowanych</a:t>
            </a:r>
            <a:br>
              <a:rPr lang="pl" dirty="0"/>
            </a:br>
            <a:r>
              <a:rPr lang="pl" dirty="0"/>
              <a:t>ataków phishingowych.</a:t>
            </a:r>
            <a:endParaRPr dirty="0"/>
          </a:p>
        </p:txBody>
      </p:sp>
      <p:pic>
        <p:nvPicPr>
          <p:cNvPr id="3" name="Obraz 2">
            <a:extLst>
              <a:ext uri="{FF2B5EF4-FFF2-40B4-BE49-F238E27FC236}">
                <a16:creationId xmlns:a16="http://schemas.microsoft.com/office/drawing/2014/main" id="{320AD5BD-ECBE-4D48-A190-36D188B915B6}"/>
              </a:ext>
            </a:extLst>
          </p:cNvPr>
          <p:cNvPicPr>
            <a:picLocks noChangeAspect="1"/>
          </p:cNvPicPr>
          <p:nvPr/>
        </p:nvPicPr>
        <p:blipFill>
          <a:blip r:embed="rId3"/>
          <a:stretch>
            <a:fillRect/>
          </a:stretch>
        </p:blipFill>
        <p:spPr>
          <a:xfrm>
            <a:off x="311700" y="1270134"/>
            <a:ext cx="5989669" cy="2603231"/>
          </a:xfrm>
          <a:prstGeom prst="rect">
            <a:avLst/>
          </a:prstGeom>
        </p:spPr>
      </p:pic>
      <p:sp>
        <p:nvSpPr>
          <p:cNvPr id="4" name="pole tekstowe 3">
            <a:extLst>
              <a:ext uri="{FF2B5EF4-FFF2-40B4-BE49-F238E27FC236}">
                <a16:creationId xmlns:a16="http://schemas.microsoft.com/office/drawing/2014/main" id="{2C1A5EC2-D9F5-4CF6-8324-402BECCB03F8}"/>
              </a:ext>
            </a:extLst>
          </p:cNvPr>
          <p:cNvSpPr txBox="1"/>
          <p:nvPr/>
        </p:nvSpPr>
        <p:spPr>
          <a:xfrm>
            <a:off x="4114800" y="2115312"/>
            <a:ext cx="914400" cy="914400"/>
          </a:xfrm>
          <a:prstGeom prst="rect">
            <a:avLst/>
          </a:prstGeom>
          <a:noFill/>
        </p:spPr>
        <p:txBody>
          <a:bodyPr wrap="square" rtlCol="0">
            <a:spAutoFit/>
          </a:bodyPr>
          <a:lstStyle/>
          <a:p>
            <a:endParaRPr lang="pl-PL" dirty="0"/>
          </a:p>
        </p:txBody>
      </p:sp>
      <p:sp>
        <p:nvSpPr>
          <p:cNvPr id="5" name="pole tekstowe 4">
            <a:extLst>
              <a:ext uri="{FF2B5EF4-FFF2-40B4-BE49-F238E27FC236}">
                <a16:creationId xmlns:a16="http://schemas.microsoft.com/office/drawing/2014/main" id="{576F3119-824D-4DFC-8FD2-23646D697B0D}"/>
              </a:ext>
            </a:extLst>
          </p:cNvPr>
          <p:cNvSpPr txBox="1"/>
          <p:nvPr/>
        </p:nvSpPr>
        <p:spPr>
          <a:xfrm>
            <a:off x="530352" y="3987414"/>
            <a:ext cx="6096000" cy="307777"/>
          </a:xfrm>
          <a:prstGeom prst="rect">
            <a:avLst/>
          </a:prstGeom>
          <a:noFill/>
        </p:spPr>
        <p:txBody>
          <a:bodyPr wrap="square" rtlCol="0">
            <a:spAutoFit/>
          </a:bodyPr>
          <a:lstStyle/>
          <a:p>
            <a:r>
              <a:rPr lang="pl-PL" i="1" dirty="0"/>
              <a:t>Atakujący identyfikuje, które adresy należą do tych samych portfeli </a:t>
            </a:r>
          </a:p>
        </p:txBody>
      </p:sp>
    </p:spTree>
    <p:extLst>
      <p:ext uri="{BB962C8B-B14F-4D97-AF65-F5344CB8AC3E}">
        <p14:creationId xmlns:p14="http://schemas.microsoft.com/office/powerpoint/2010/main" val="38084135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Zabezpieczenie przed atakiem typu dusting</a:t>
            </a:r>
            <a:endParaRPr dirty="0"/>
          </a:p>
        </p:txBody>
      </p:sp>
      <p:sp>
        <p:nvSpPr>
          <p:cNvPr id="277" name="Google Shape;277;p4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l-PL" dirty="0"/>
              <a:t>Jeżeli pył nie zostanie wykorzystany w żaden sposób przez osobę nim obdarowaną (pozostanie nienaruszony) to atakujący nie jest w stanie odkryć żadnych połączeń oraz informacji, które w ostateczności mógłby doprowadzić do </a:t>
            </a:r>
            <a:r>
              <a:rPr lang="pl-PL" dirty="0" err="1"/>
              <a:t>deanonimizacji</a:t>
            </a:r>
            <a:r>
              <a:rPr lang="pl-PL" dirty="0"/>
              <a:t> użytkownika danego portfela (czyt. adresu).</a:t>
            </a:r>
            <a:br>
              <a:rPr lang="pl-PL" dirty="0"/>
            </a:br>
            <a:endParaRPr lang="pl-PL" dirty="0"/>
          </a:p>
          <a:p>
            <a:pPr marL="0" lvl="0" indent="0" algn="l" rtl="0">
              <a:spcBef>
                <a:spcPts val="0"/>
              </a:spcBef>
              <a:spcAft>
                <a:spcPts val="1600"/>
              </a:spcAft>
              <a:buNone/>
            </a:pPr>
            <a:r>
              <a:rPr lang="pl" dirty="0"/>
              <a:t>Portfele obecnie posiadają możliwość automatycznego oznaczania transakcji, które zawierają mniej niż 546 satoshi, co w pewien sposób pozwala wyeliminować ataki typu dusting na jego użytkowników. </a:t>
            </a:r>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65742F-3A7D-4790-A67D-AF999AB4AA71}"/>
              </a:ext>
            </a:extLst>
          </p:cNvPr>
          <p:cNvSpPr>
            <a:spLocks noGrp="1"/>
          </p:cNvSpPr>
          <p:nvPr>
            <p:ph type="title"/>
          </p:nvPr>
        </p:nvSpPr>
        <p:spPr/>
        <p:txBody>
          <a:bodyPr/>
          <a:lstStyle/>
          <a:p>
            <a:pPr algn="ctr"/>
            <a:r>
              <a:rPr lang="pl-PL" dirty="0"/>
              <a:t>Problem z przepustowością bitcoina</a:t>
            </a:r>
          </a:p>
        </p:txBody>
      </p:sp>
      <p:sp>
        <p:nvSpPr>
          <p:cNvPr id="3" name="Symbol zastępczy tekstu 2">
            <a:extLst>
              <a:ext uri="{FF2B5EF4-FFF2-40B4-BE49-F238E27FC236}">
                <a16:creationId xmlns:a16="http://schemas.microsoft.com/office/drawing/2014/main" id="{3259AE82-A443-4FB6-BF85-7BFABAED2AFC}"/>
              </a:ext>
            </a:extLst>
          </p:cNvPr>
          <p:cNvSpPr>
            <a:spLocks noGrp="1"/>
          </p:cNvSpPr>
          <p:nvPr>
            <p:ph type="body" idx="1"/>
          </p:nvPr>
        </p:nvSpPr>
        <p:spPr>
          <a:xfrm>
            <a:off x="574111" y="1157607"/>
            <a:ext cx="7576241" cy="3339000"/>
          </a:xfrm>
        </p:spPr>
        <p:txBody>
          <a:bodyPr/>
          <a:lstStyle/>
          <a:p>
            <a:pPr marL="114300" indent="0">
              <a:buNone/>
            </a:pPr>
            <a:r>
              <a:rPr lang="pl-PL" dirty="0"/>
              <a:t>Jedną z głównych słabości bitcoina jest jego przepustowość. Rozmiar bloku bitcoina wynosi 1MB, podczas gdy średni czas wykopania takiego bloku wynosi 10 minut. Rozmiar danych indywidualnej transakcji waha się od 200 bajtów do 1 </a:t>
            </a:r>
            <a:r>
              <a:rPr lang="pl-PL" dirty="0" err="1"/>
              <a:t>kB</a:t>
            </a:r>
            <a:r>
              <a:rPr lang="pl-PL" dirty="0"/>
              <a:t>.</a:t>
            </a:r>
          </a:p>
          <a:p>
            <a:pPr marL="114300" indent="0">
              <a:buNone/>
            </a:pPr>
            <a:br>
              <a:rPr lang="pl-PL" dirty="0"/>
            </a:br>
            <a:r>
              <a:rPr lang="pl-PL" dirty="0"/>
              <a:t>Powyższe ograniczenia sprawiają, że możliwym jest weryfikowanie i potwierdzanie jedynie </a:t>
            </a:r>
            <a:r>
              <a:rPr lang="pl-PL" b="1" dirty="0"/>
              <a:t>3-7</a:t>
            </a:r>
            <a:r>
              <a:rPr lang="pl-PL" dirty="0"/>
              <a:t> transakcji na sekundę.</a:t>
            </a:r>
          </a:p>
          <a:p>
            <a:pPr marL="114300" indent="0">
              <a:buNone/>
            </a:pPr>
            <a:br>
              <a:rPr lang="pl-PL" dirty="0"/>
            </a:br>
            <a:r>
              <a:rPr lang="pl-PL" dirty="0"/>
              <a:t>Tak niska ilość transakcji, realizowanych w ciągu</a:t>
            </a:r>
            <a:br>
              <a:rPr lang="pl-PL" dirty="0"/>
            </a:br>
            <a:r>
              <a:rPr lang="pl-PL" dirty="0"/>
              <a:t>pojedynczej sekundy, stanowi dużą podatność na</a:t>
            </a:r>
            <a:br>
              <a:rPr lang="pl-PL" dirty="0"/>
            </a:br>
            <a:r>
              <a:rPr lang="pl-PL" dirty="0"/>
              <a:t>ataki </a:t>
            </a:r>
            <a:r>
              <a:rPr lang="pl-PL" dirty="0" err="1"/>
              <a:t>DDoS</a:t>
            </a:r>
            <a:r>
              <a:rPr lang="pl-PL" dirty="0"/>
              <a:t> typu ataku wolumetrycznego.</a:t>
            </a:r>
          </a:p>
          <a:p>
            <a:pPr marL="114300" indent="0">
              <a:buNone/>
            </a:pPr>
            <a:endParaRPr lang="pl-PL" dirty="0"/>
          </a:p>
        </p:txBody>
      </p:sp>
    </p:spTree>
    <p:extLst>
      <p:ext uri="{BB962C8B-B14F-4D97-AF65-F5344CB8AC3E}">
        <p14:creationId xmlns:p14="http://schemas.microsoft.com/office/powerpoint/2010/main" val="38969419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65742F-3A7D-4790-A67D-AF999AB4AA71}"/>
              </a:ext>
            </a:extLst>
          </p:cNvPr>
          <p:cNvSpPr>
            <a:spLocks noGrp="1"/>
          </p:cNvSpPr>
          <p:nvPr>
            <p:ph type="title"/>
          </p:nvPr>
        </p:nvSpPr>
        <p:spPr/>
        <p:txBody>
          <a:bodyPr/>
          <a:lstStyle/>
          <a:p>
            <a:pPr algn="ctr"/>
            <a:r>
              <a:rPr lang="pl-PL" dirty="0"/>
              <a:t>Atak </a:t>
            </a:r>
            <a:r>
              <a:rPr lang="pl-PL" dirty="0" err="1"/>
              <a:t>DDoS</a:t>
            </a:r>
            <a:r>
              <a:rPr lang="pl-PL" dirty="0"/>
              <a:t> na blockchain</a:t>
            </a:r>
          </a:p>
        </p:txBody>
      </p:sp>
      <p:sp>
        <p:nvSpPr>
          <p:cNvPr id="3" name="Symbol zastępczy tekstu 2">
            <a:extLst>
              <a:ext uri="{FF2B5EF4-FFF2-40B4-BE49-F238E27FC236}">
                <a16:creationId xmlns:a16="http://schemas.microsoft.com/office/drawing/2014/main" id="{3259AE82-A443-4FB6-BF85-7BFABAED2AFC}"/>
              </a:ext>
            </a:extLst>
          </p:cNvPr>
          <p:cNvSpPr>
            <a:spLocks noGrp="1"/>
          </p:cNvSpPr>
          <p:nvPr>
            <p:ph type="body" idx="1"/>
          </p:nvPr>
        </p:nvSpPr>
        <p:spPr>
          <a:xfrm>
            <a:off x="531439" y="1017800"/>
            <a:ext cx="8229788" cy="3339000"/>
          </a:xfrm>
        </p:spPr>
        <p:txBody>
          <a:bodyPr/>
          <a:lstStyle/>
          <a:p>
            <a:pPr marL="114300" indent="0">
              <a:buNone/>
            </a:pPr>
            <a:r>
              <a:rPr lang="pl-PL" dirty="0"/>
              <a:t>O ile w przypadku stron internetowych atak </a:t>
            </a:r>
            <a:r>
              <a:rPr lang="pl-PL" dirty="0" err="1"/>
              <a:t>DDoS</a:t>
            </a:r>
            <a:r>
              <a:rPr lang="pl-PL" dirty="0"/>
              <a:t> polega na zalewaniu łącza potokiem niechcianych pakietów, to w przypadku bitcoina lub podobnych kryptowalut taki atak polega na zalaniu </a:t>
            </a:r>
            <a:r>
              <a:rPr lang="pl-PL" dirty="0" err="1"/>
              <a:t>zalaniu</a:t>
            </a:r>
            <a:r>
              <a:rPr lang="pl-PL" dirty="0"/>
              <a:t> sieci transakcjami o bardzo niskiej wartości.</a:t>
            </a:r>
          </a:p>
          <a:p>
            <a:pPr marL="114300" indent="0">
              <a:buNone/>
            </a:pPr>
            <a:br>
              <a:rPr lang="pl-PL" dirty="0"/>
            </a:br>
            <a:r>
              <a:rPr lang="pl-PL" dirty="0"/>
              <a:t>Zanim sieć transakcyjna potwierdzi zapisanie nowej transakcji, czeka ona na potwierdzenie w tymczasowym rejestrze transakcji (znanym jako </a:t>
            </a:r>
            <a:r>
              <a:rPr lang="pl-PL" i="1" dirty="0" err="1"/>
              <a:t>mempool</a:t>
            </a:r>
            <a:r>
              <a:rPr lang="pl-PL" dirty="0"/>
              <a:t>). Gdy ilość nowych transakcji zaczyna być większa niż wydajność sieci transakcyjnej, rozpoczyna się proces „zalegania” nowych</a:t>
            </a:r>
            <a:br>
              <a:rPr lang="pl-PL" dirty="0"/>
            </a:br>
            <a:r>
              <a:rPr lang="pl-PL" dirty="0"/>
              <a:t>transakcji. Z perspektywy sieci, takie transakcje są</a:t>
            </a:r>
            <a:br>
              <a:rPr lang="pl-PL" dirty="0"/>
            </a:br>
            <a:r>
              <a:rPr lang="pl-PL" dirty="0"/>
              <a:t>w zawieszeniu – nie wiadomo, czy dojdą do skutku. </a:t>
            </a:r>
          </a:p>
        </p:txBody>
      </p:sp>
    </p:spTree>
    <p:extLst>
      <p:ext uri="{BB962C8B-B14F-4D97-AF65-F5344CB8AC3E}">
        <p14:creationId xmlns:p14="http://schemas.microsoft.com/office/powerpoint/2010/main" val="2989839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65742F-3A7D-4790-A67D-AF999AB4AA71}"/>
              </a:ext>
            </a:extLst>
          </p:cNvPr>
          <p:cNvSpPr>
            <a:spLocks noGrp="1"/>
          </p:cNvSpPr>
          <p:nvPr>
            <p:ph type="title"/>
          </p:nvPr>
        </p:nvSpPr>
        <p:spPr>
          <a:xfrm>
            <a:off x="5982586" y="410000"/>
            <a:ext cx="2849714" cy="607800"/>
          </a:xfrm>
        </p:spPr>
        <p:txBody>
          <a:bodyPr/>
          <a:lstStyle/>
          <a:p>
            <a:pPr algn="ctr"/>
            <a:r>
              <a:rPr lang="pl-PL" dirty="0"/>
              <a:t>Atak </a:t>
            </a:r>
            <a:r>
              <a:rPr lang="pl-PL" dirty="0" err="1"/>
              <a:t>DDoS</a:t>
            </a:r>
            <a:r>
              <a:rPr lang="pl-PL" dirty="0"/>
              <a:t>	 na blockchain	</a:t>
            </a:r>
          </a:p>
        </p:txBody>
      </p:sp>
      <p:sp>
        <p:nvSpPr>
          <p:cNvPr id="3" name="Symbol zastępczy tekstu 2">
            <a:extLst>
              <a:ext uri="{FF2B5EF4-FFF2-40B4-BE49-F238E27FC236}">
                <a16:creationId xmlns:a16="http://schemas.microsoft.com/office/drawing/2014/main" id="{3259AE82-A443-4FB6-BF85-7BFABAED2AFC}"/>
              </a:ext>
            </a:extLst>
          </p:cNvPr>
          <p:cNvSpPr>
            <a:spLocks noGrp="1"/>
          </p:cNvSpPr>
          <p:nvPr>
            <p:ph type="body" idx="1"/>
          </p:nvPr>
        </p:nvSpPr>
        <p:spPr>
          <a:xfrm>
            <a:off x="5883348" y="1698284"/>
            <a:ext cx="3048189" cy="2905762"/>
          </a:xfrm>
        </p:spPr>
        <p:txBody>
          <a:bodyPr/>
          <a:lstStyle/>
          <a:p>
            <a:pPr marL="114300" indent="0">
              <a:buNone/>
            </a:pPr>
            <a:r>
              <a:rPr lang="pl-PL" i="1" dirty="0"/>
              <a:t>W 2017 r. wielkość rejestru niepotwierdzonych transakcji bitcoina osiągnęła 115 tys., co było równoważne transakcjom o wartości 700 mln USD.</a:t>
            </a:r>
          </a:p>
          <a:p>
            <a:pPr marL="114300" indent="0">
              <a:buNone/>
            </a:pPr>
            <a:endParaRPr lang="pl-PL" dirty="0"/>
          </a:p>
        </p:txBody>
      </p:sp>
      <p:pic>
        <p:nvPicPr>
          <p:cNvPr id="7" name="Obraz 6">
            <a:extLst>
              <a:ext uri="{FF2B5EF4-FFF2-40B4-BE49-F238E27FC236}">
                <a16:creationId xmlns:a16="http://schemas.microsoft.com/office/drawing/2014/main" id="{929C2FB2-0F4D-4E68-A514-DDCB70A8569A}"/>
              </a:ext>
            </a:extLst>
          </p:cNvPr>
          <p:cNvPicPr>
            <a:picLocks noChangeAspect="1"/>
          </p:cNvPicPr>
          <p:nvPr/>
        </p:nvPicPr>
        <p:blipFill>
          <a:blip r:embed="rId2"/>
          <a:stretch>
            <a:fillRect/>
          </a:stretch>
        </p:blipFill>
        <p:spPr>
          <a:xfrm>
            <a:off x="1085135" y="0"/>
            <a:ext cx="3949297" cy="4869712"/>
          </a:xfrm>
          <a:prstGeom prst="rect">
            <a:avLst/>
          </a:prstGeom>
        </p:spPr>
      </p:pic>
    </p:spTree>
    <p:extLst>
      <p:ext uri="{BB962C8B-B14F-4D97-AF65-F5344CB8AC3E}">
        <p14:creationId xmlns:p14="http://schemas.microsoft.com/office/powerpoint/2010/main" val="35700274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65742F-3A7D-4790-A67D-AF999AB4AA71}"/>
              </a:ext>
            </a:extLst>
          </p:cNvPr>
          <p:cNvSpPr>
            <a:spLocks noGrp="1"/>
          </p:cNvSpPr>
          <p:nvPr>
            <p:ph type="title"/>
          </p:nvPr>
        </p:nvSpPr>
        <p:spPr/>
        <p:txBody>
          <a:bodyPr/>
          <a:lstStyle/>
          <a:p>
            <a:pPr algn="ctr"/>
            <a:r>
              <a:rPr lang="pl-PL" dirty="0"/>
              <a:t>Atak </a:t>
            </a:r>
            <a:r>
              <a:rPr lang="pl-PL" dirty="0" err="1"/>
              <a:t>DDoS</a:t>
            </a:r>
            <a:r>
              <a:rPr lang="pl-PL" dirty="0"/>
              <a:t> na blockchain</a:t>
            </a:r>
          </a:p>
        </p:txBody>
      </p:sp>
      <p:sp>
        <p:nvSpPr>
          <p:cNvPr id="3" name="Symbol zastępczy tekstu 2">
            <a:extLst>
              <a:ext uri="{FF2B5EF4-FFF2-40B4-BE49-F238E27FC236}">
                <a16:creationId xmlns:a16="http://schemas.microsoft.com/office/drawing/2014/main" id="{3259AE82-A443-4FB6-BF85-7BFABAED2AFC}"/>
              </a:ext>
            </a:extLst>
          </p:cNvPr>
          <p:cNvSpPr>
            <a:spLocks noGrp="1"/>
          </p:cNvSpPr>
          <p:nvPr>
            <p:ph type="body" idx="1"/>
          </p:nvPr>
        </p:nvSpPr>
        <p:spPr>
          <a:xfrm>
            <a:off x="531439" y="1176296"/>
            <a:ext cx="8229788" cy="3339000"/>
          </a:xfrm>
        </p:spPr>
        <p:txBody>
          <a:bodyPr/>
          <a:lstStyle/>
          <a:p>
            <a:pPr marL="114300" indent="0">
              <a:buNone/>
            </a:pPr>
            <a:r>
              <a:rPr lang="pl-PL" dirty="0"/>
              <a:t>W takiej sytuacji, użytkownicy gotowi są zapłacić odrobinę więcej niż wynosi standardowa opłata transakcyjna, aby systemy obliczeniowe górników obsłużyły ich transakcje wcześniej niż pozostałe i dołączyły ją do łańcucha bloków. W efekcie, powstaje uprzywilejowana kolejka, która ma wyższy priorytet obsługi.</a:t>
            </a:r>
          </a:p>
          <a:p>
            <a:pPr marL="114300" indent="0">
              <a:buNone/>
            </a:pPr>
            <a:br>
              <a:rPr lang="pl-PL" dirty="0"/>
            </a:br>
            <a:r>
              <a:rPr lang="pl-PL" dirty="0"/>
              <a:t>Taki atak jest bardzo korzystny dla górników, którzy, wybierając bardziej lukratywne transakcje, otrzymują większe opłaty transakcyjne.</a:t>
            </a:r>
            <a:br>
              <a:rPr lang="pl-PL" dirty="0"/>
            </a:br>
            <a:r>
              <a:rPr lang="pl-PL" dirty="0"/>
              <a:t>Dlatego to właśnie górnicy są potencjalnymi atakującymi</a:t>
            </a:r>
            <a:br>
              <a:rPr lang="pl-PL" dirty="0"/>
            </a:br>
            <a:r>
              <a:rPr lang="pl-PL" dirty="0"/>
              <a:t>w tego typu ataku.</a:t>
            </a:r>
          </a:p>
        </p:txBody>
      </p:sp>
    </p:spTree>
    <p:extLst>
      <p:ext uri="{BB962C8B-B14F-4D97-AF65-F5344CB8AC3E}">
        <p14:creationId xmlns:p14="http://schemas.microsoft.com/office/powerpoint/2010/main" val="12925291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65742F-3A7D-4790-A67D-AF999AB4AA71}"/>
              </a:ext>
            </a:extLst>
          </p:cNvPr>
          <p:cNvSpPr>
            <a:spLocks noGrp="1"/>
          </p:cNvSpPr>
          <p:nvPr>
            <p:ph type="title"/>
          </p:nvPr>
        </p:nvSpPr>
        <p:spPr/>
        <p:txBody>
          <a:bodyPr/>
          <a:lstStyle/>
          <a:p>
            <a:pPr algn="ctr"/>
            <a:r>
              <a:rPr lang="pl-PL" dirty="0"/>
              <a:t>Atak </a:t>
            </a:r>
            <a:r>
              <a:rPr lang="pl-PL" dirty="0" err="1"/>
              <a:t>DDoS</a:t>
            </a:r>
            <a:r>
              <a:rPr lang="pl-PL" dirty="0"/>
              <a:t> na blockchain</a:t>
            </a:r>
          </a:p>
        </p:txBody>
      </p:sp>
      <p:sp>
        <p:nvSpPr>
          <p:cNvPr id="3" name="Symbol zastępczy tekstu 2">
            <a:extLst>
              <a:ext uri="{FF2B5EF4-FFF2-40B4-BE49-F238E27FC236}">
                <a16:creationId xmlns:a16="http://schemas.microsoft.com/office/drawing/2014/main" id="{3259AE82-A443-4FB6-BF85-7BFABAED2AFC}"/>
              </a:ext>
            </a:extLst>
          </p:cNvPr>
          <p:cNvSpPr>
            <a:spLocks noGrp="1"/>
          </p:cNvSpPr>
          <p:nvPr>
            <p:ph type="body" idx="1"/>
          </p:nvPr>
        </p:nvSpPr>
        <p:spPr>
          <a:xfrm>
            <a:off x="311701" y="2070076"/>
            <a:ext cx="3028908" cy="1575332"/>
          </a:xfrm>
        </p:spPr>
        <p:txBody>
          <a:bodyPr/>
          <a:lstStyle/>
          <a:p>
            <a:pPr marL="114300" indent="0">
              <a:buNone/>
            </a:pPr>
            <a:r>
              <a:rPr lang="pl-PL" sz="1600" i="1" dirty="0"/>
              <a:t>Wykres przedstawia relację między wielkością puli niepotwierdzonych transakcji (na fioletowo) a opłatą za wykopanie (na zielono) dla bitcoina w latach 2016-2017</a:t>
            </a:r>
          </a:p>
        </p:txBody>
      </p:sp>
      <p:pic>
        <p:nvPicPr>
          <p:cNvPr id="5" name="Obraz 4">
            <a:extLst>
              <a:ext uri="{FF2B5EF4-FFF2-40B4-BE49-F238E27FC236}">
                <a16:creationId xmlns:a16="http://schemas.microsoft.com/office/drawing/2014/main" id="{0AF5293C-B1CA-451C-9BFB-CE0302B3F9AB}"/>
              </a:ext>
            </a:extLst>
          </p:cNvPr>
          <p:cNvPicPr>
            <a:picLocks noChangeAspect="1"/>
          </p:cNvPicPr>
          <p:nvPr/>
        </p:nvPicPr>
        <p:blipFill>
          <a:blip r:embed="rId2"/>
          <a:stretch>
            <a:fillRect/>
          </a:stretch>
        </p:blipFill>
        <p:spPr>
          <a:xfrm>
            <a:off x="4491252" y="1395984"/>
            <a:ext cx="4652748" cy="3491484"/>
          </a:xfrm>
          <a:prstGeom prst="rect">
            <a:avLst/>
          </a:prstGeom>
        </p:spPr>
      </p:pic>
    </p:spTree>
    <p:extLst>
      <p:ext uri="{BB962C8B-B14F-4D97-AF65-F5344CB8AC3E}">
        <p14:creationId xmlns:p14="http://schemas.microsoft.com/office/powerpoint/2010/main" val="122798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65742F-3A7D-4790-A67D-AF999AB4AA71}"/>
              </a:ext>
            </a:extLst>
          </p:cNvPr>
          <p:cNvSpPr>
            <a:spLocks noGrp="1"/>
          </p:cNvSpPr>
          <p:nvPr>
            <p:ph type="title"/>
          </p:nvPr>
        </p:nvSpPr>
        <p:spPr/>
        <p:txBody>
          <a:bodyPr/>
          <a:lstStyle/>
          <a:p>
            <a:pPr algn="ctr"/>
            <a:r>
              <a:rPr lang="pl-PL" dirty="0"/>
              <a:t>Atak </a:t>
            </a:r>
            <a:r>
              <a:rPr lang="pl-PL" dirty="0" err="1"/>
              <a:t>DDoS</a:t>
            </a:r>
            <a:r>
              <a:rPr lang="pl-PL" dirty="0"/>
              <a:t> na blockchain </a:t>
            </a:r>
          </a:p>
        </p:txBody>
      </p:sp>
      <p:sp>
        <p:nvSpPr>
          <p:cNvPr id="3" name="Symbol zastępczy tekstu 2">
            <a:extLst>
              <a:ext uri="{FF2B5EF4-FFF2-40B4-BE49-F238E27FC236}">
                <a16:creationId xmlns:a16="http://schemas.microsoft.com/office/drawing/2014/main" id="{3259AE82-A443-4FB6-BF85-7BFABAED2AFC}"/>
              </a:ext>
            </a:extLst>
          </p:cNvPr>
          <p:cNvSpPr>
            <a:spLocks noGrp="1"/>
          </p:cNvSpPr>
          <p:nvPr>
            <p:ph type="body" idx="1"/>
          </p:nvPr>
        </p:nvSpPr>
        <p:spPr>
          <a:xfrm>
            <a:off x="531439" y="1212471"/>
            <a:ext cx="8229788" cy="3339000"/>
          </a:xfrm>
        </p:spPr>
        <p:txBody>
          <a:bodyPr/>
          <a:lstStyle/>
          <a:p>
            <a:pPr marL="114300" indent="0">
              <a:buNone/>
            </a:pPr>
            <a:r>
              <a:rPr lang="pl-PL" dirty="0"/>
              <a:t>Jakie są najczęstsze skutki takiego ataku?</a:t>
            </a:r>
          </a:p>
          <a:p>
            <a:pPr marL="114300" indent="0">
              <a:buNone/>
            </a:pPr>
            <a:endParaRPr lang="pl-PL" dirty="0"/>
          </a:p>
          <a:p>
            <a:pPr marL="114300" indent="0">
              <a:buNone/>
            </a:pPr>
            <a:r>
              <a:rPr lang="pl-PL" dirty="0"/>
              <a:t>W zależności od zaprojektowanych mechanizmów obronnych, efekty takiego ataku mogą być różne. Począwszy od dużych opóźnień w potwierdzaniu rejestrowanych zdarzeń, przez wzrost kosztów obsługi tych zdarzeń, aż po skrajne sytuacje gdy system uzna, że określona transakcja nie uzyskała odpowiedniej ilości potwierdzeń i odrzuci ją jako błędną. </a:t>
            </a:r>
          </a:p>
        </p:txBody>
      </p:sp>
    </p:spTree>
    <p:extLst>
      <p:ext uri="{BB962C8B-B14F-4D97-AF65-F5344CB8AC3E}">
        <p14:creationId xmlns:p14="http://schemas.microsoft.com/office/powerpoint/2010/main" val="18601118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65742F-3A7D-4790-A67D-AF999AB4AA71}"/>
              </a:ext>
            </a:extLst>
          </p:cNvPr>
          <p:cNvSpPr>
            <a:spLocks noGrp="1"/>
          </p:cNvSpPr>
          <p:nvPr>
            <p:ph type="title"/>
          </p:nvPr>
        </p:nvSpPr>
        <p:spPr/>
        <p:txBody>
          <a:bodyPr/>
          <a:lstStyle/>
          <a:p>
            <a:pPr algn="ctr"/>
            <a:r>
              <a:rPr lang="pl-PL" dirty="0"/>
              <a:t>Atak </a:t>
            </a:r>
            <a:r>
              <a:rPr lang="pl-PL" dirty="0" err="1"/>
              <a:t>DDoS</a:t>
            </a:r>
            <a:r>
              <a:rPr lang="pl-PL" dirty="0"/>
              <a:t> na blockchain</a:t>
            </a:r>
          </a:p>
        </p:txBody>
      </p:sp>
      <p:sp>
        <p:nvSpPr>
          <p:cNvPr id="3" name="Symbol zastępczy tekstu 2">
            <a:extLst>
              <a:ext uri="{FF2B5EF4-FFF2-40B4-BE49-F238E27FC236}">
                <a16:creationId xmlns:a16="http://schemas.microsoft.com/office/drawing/2014/main" id="{3259AE82-A443-4FB6-BF85-7BFABAED2AFC}"/>
              </a:ext>
            </a:extLst>
          </p:cNvPr>
          <p:cNvSpPr>
            <a:spLocks noGrp="1"/>
          </p:cNvSpPr>
          <p:nvPr>
            <p:ph type="body" idx="1"/>
          </p:nvPr>
        </p:nvSpPr>
        <p:spPr>
          <a:xfrm>
            <a:off x="531439" y="1139319"/>
            <a:ext cx="8229788" cy="3339000"/>
          </a:xfrm>
        </p:spPr>
        <p:txBody>
          <a:bodyPr/>
          <a:lstStyle/>
          <a:p>
            <a:pPr marL="114300" indent="0">
              <a:buNone/>
            </a:pPr>
            <a:r>
              <a:rPr lang="pl-PL" dirty="0"/>
              <a:t>W jakim celu może być przeprowadzany atak </a:t>
            </a:r>
            <a:r>
              <a:rPr lang="pl-PL" dirty="0" err="1"/>
              <a:t>DDoS</a:t>
            </a:r>
            <a:r>
              <a:rPr lang="pl-PL" dirty="0"/>
              <a:t>?</a:t>
            </a:r>
          </a:p>
          <a:p>
            <a:pPr marL="114300" indent="0">
              <a:buNone/>
            </a:pPr>
            <a:endParaRPr lang="pl-PL" dirty="0"/>
          </a:p>
          <a:p>
            <a:r>
              <a:rPr lang="pl-PL" dirty="0"/>
              <a:t>Awaria sieci – ze względu na to, że węzły mogą mieć wbudowane limity ilości transakcji jakie przetwarzają, przekroczenie tych limitów może powodować przejście węzłów w tryb offline, co w konsekwencji może ułatwiać przeprowadzenie innych ataków (np. ataku 51%)</a:t>
            </a:r>
          </a:p>
          <a:p>
            <a:pPr marL="114300" indent="0">
              <a:buNone/>
            </a:pPr>
            <a:endParaRPr lang="pl-PL" dirty="0"/>
          </a:p>
          <a:p>
            <a:r>
              <a:rPr lang="pl-PL" dirty="0"/>
              <a:t>Manipulowanie transakcjami (</a:t>
            </a:r>
            <a:r>
              <a:rPr lang="pl-PL" dirty="0" err="1"/>
              <a:t>double</a:t>
            </a:r>
            <a:r>
              <a:rPr lang="pl-PL" dirty="0"/>
              <a:t> </a:t>
            </a:r>
            <a:r>
              <a:rPr lang="pl-PL" dirty="0" err="1"/>
              <a:t>spending</a:t>
            </a:r>
            <a:r>
              <a:rPr lang="pl-PL" dirty="0"/>
              <a:t>)</a:t>
            </a:r>
          </a:p>
          <a:p>
            <a:pPr marL="114300" indent="0">
              <a:buNone/>
            </a:pPr>
            <a:endParaRPr lang="pl-PL" dirty="0"/>
          </a:p>
          <a:p>
            <a:r>
              <a:rPr lang="pl-PL" dirty="0"/>
              <a:t>Znaczne zwiększenie zysków górników </a:t>
            </a:r>
          </a:p>
          <a:p>
            <a:endParaRPr lang="pl-PL" dirty="0"/>
          </a:p>
          <a:p>
            <a:endParaRPr lang="pl-PL" dirty="0"/>
          </a:p>
          <a:p>
            <a:endParaRPr lang="pl-PL" dirty="0"/>
          </a:p>
        </p:txBody>
      </p:sp>
    </p:spTree>
    <p:extLst>
      <p:ext uri="{BB962C8B-B14F-4D97-AF65-F5344CB8AC3E}">
        <p14:creationId xmlns:p14="http://schemas.microsoft.com/office/powerpoint/2010/main" val="22233754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61FB6B-DF3A-4F75-B0F7-EB12FC74E0F0}"/>
              </a:ext>
            </a:extLst>
          </p:cNvPr>
          <p:cNvSpPr>
            <a:spLocks noGrp="1"/>
          </p:cNvSpPr>
          <p:nvPr>
            <p:ph type="title"/>
          </p:nvPr>
        </p:nvSpPr>
        <p:spPr/>
        <p:txBody>
          <a:bodyPr/>
          <a:lstStyle/>
          <a:p>
            <a:pPr algn="ctr"/>
            <a:r>
              <a:rPr lang="pl-PL" dirty="0"/>
              <a:t>Zabezpieczenie przed atakiem </a:t>
            </a:r>
            <a:r>
              <a:rPr lang="pl-PL" dirty="0" err="1"/>
              <a:t>DDoS</a:t>
            </a:r>
            <a:endParaRPr lang="pl-PL" dirty="0"/>
          </a:p>
        </p:txBody>
      </p:sp>
      <p:sp>
        <p:nvSpPr>
          <p:cNvPr id="3" name="Symbol zastępczy tekstu 2">
            <a:extLst>
              <a:ext uri="{FF2B5EF4-FFF2-40B4-BE49-F238E27FC236}">
                <a16:creationId xmlns:a16="http://schemas.microsoft.com/office/drawing/2014/main" id="{737E9661-8979-46FD-A5F9-E45A43E17CC8}"/>
              </a:ext>
            </a:extLst>
          </p:cNvPr>
          <p:cNvSpPr>
            <a:spLocks noGrp="1"/>
          </p:cNvSpPr>
          <p:nvPr>
            <p:ph type="body" idx="1"/>
          </p:nvPr>
        </p:nvSpPr>
        <p:spPr/>
        <p:txBody>
          <a:bodyPr/>
          <a:lstStyle/>
          <a:p>
            <a:pPr>
              <a:buFont typeface="Wingdings" panose="05000000000000000000" pitchFamily="2" charset="2"/>
              <a:buChar char="Ø"/>
            </a:pPr>
            <a:r>
              <a:rPr lang="pl-PL" dirty="0"/>
              <a:t>Obsługa niepotwierdzonych transakcji w oparciu o ich „wiek” –  uprzywilejowanie najstarszych transakcji, zabranie możliwości wybierania bardziej opłacalnych transakcji przez górników</a:t>
            </a:r>
          </a:p>
          <a:p>
            <a:pPr>
              <a:buFont typeface="Wingdings" panose="05000000000000000000" pitchFamily="2" charset="2"/>
              <a:buChar char="Ø"/>
            </a:pPr>
            <a:r>
              <a:rPr lang="pl-PL" dirty="0"/>
              <a:t>Mieszany algorytm - obsługa niepotwierdzonych transakcji na podstawie ich „wieku” i wartości </a:t>
            </a:r>
          </a:p>
          <a:p>
            <a:pPr>
              <a:buFont typeface="Wingdings" panose="05000000000000000000" pitchFamily="2" charset="2"/>
              <a:buChar char="Ø"/>
            </a:pPr>
            <a:r>
              <a:rPr lang="pl-PL" dirty="0"/>
              <a:t>Wbudowanie w węzły systemu zabezpieczającego przed awariami (np. wykrywającego transakcje </a:t>
            </a:r>
            <a:r>
              <a:rPr lang="pl-PL" dirty="0" err="1"/>
              <a:t>spamowe</a:t>
            </a:r>
            <a:r>
              <a:rPr lang="pl-PL" dirty="0"/>
              <a:t>)</a:t>
            </a:r>
          </a:p>
          <a:p>
            <a:pPr>
              <a:buFont typeface="Wingdings" panose="05000000000000000000" pitchFamily="2" charset="2"/>
              <a:buChar char="Ø"/>
            </a:pPr>
            <a:r>
              <a:rPr lang="pl-PL" dirty="0"/>
              <a:t>Zwiększenie mocy obliczeniowej i przepustowości sieciowej węzłów</a:t>
            </a:r>
          </a:p>
          <a:p>
            <a:pPr>
              <a:buFont typeface="Wingdings" panose="05000000000000000000" pitchFamily="2" charset="2"/>
              <a:buChar char="Ø"/>
            </a:pPr>
            <a:endParaRPr lang="pl-PL" dirty="0"/>
          </a:p>
        </p:txBody>
      </p:sp>
    </p:spTree>
    <p:extLst>
      <p:ext uri="{BB962C8B-B14F-4D97-AF65-F5344CB8AC3E}">
        <p14:creationId xmlns:p14="http://schemas.microsoft.com/office/powerpoint/2010/main" val="1441778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FC40C23-8F56-4CFC-937F-50A3C58D4F28}"/>
              </a:ext>
            </a:extLst>
          </p:cNvPr>
          <p:cNvSpPr>
            <a:spLocks noGrp="1"/>
          </p:cNvSpPr>
          <p:nvPr>
            <p:ph type="title"/>
          </p:nvPr>
        </p:nvSpPr>
        <p:spPr/>
        <p:txBody>
          <a:bodyPr/>
          <a:lstStyle/>
          <a:p>
            <a:pPr algn="ctr"/>
            <a:r>
              <a:rPr lang="pl-PL" dirty="0"/>
              <a:t>Kryptograficzne funkcje skrótu</a:t>
            </a:r>
          </a:p>
        </p:txBody>
      </p:sp>
      <p:sp>
        <p:nvSpPr>
          <p:cNvPr id="3" name="Symbol zastępczy tekstu 2">
            <a:extLst>
              <a:ext uri="{FF2B5EF4-FFF2-40B4-BE49-F238E27FC236}">
                <a16:creationId xmlns:a16="http://schemas.microsoft.com/office/drawing/2014/main" id="{0D49C61D-202A-4F4C-9E12-282C7FEC77B9}"/>
              </a:ext>
            </a:extLst>
          </p:cNvPr>
          <p:cNvSpPr>
            <a:spLocks noGrp="1"/>
          </p:cNvSpPr>
          <p:nvPr>
            <p:ph type="body" idx="1"/>
          </p:nvPr>
        </p:nvSpPr>
        <p:spPr/>
        <p:txBody>
          <a:bodyPr/>
          <a:lstStyle/>
          <a:p>
            <a:pPr marL="114300" indent="0">
              <a:buNone/>
            </a:pPr>
            <a:r>
              <a:rPr lang="pl-PL" dirty="0"/>
              <a:t>Bez funkcji haszujących generujących kryptograficzne skróty danych, stworzenie wydajnej i bezpiecznej sieci blockchain byłoby praktycznie niemożliwe. Bitcoin oraz inne kryptowaluty oparte o Proof of </a:t>
            </a:r>
            <a:r>
              <a:rPr lang="pl-PL" dirty="0" err="1"/>
              <a:t>Work</a:t>
            </a:r>
            <a:r>
              <a:rPr lang="pl-PL" dirty="0"/>
              <a:t> wykorzystują działanie tych funkcji (czyli tzw. </a:t>
            </a:r>
            <a:r>
              <a:rPr lang="pl-PL" dirty="0" err="1"/>
              <a:t>haszowanie</a:t>
            </a:r>
            <a:r>
              <a:rPr lang="pl-PL" dirty="0"/>
              <a:t>) w procesie osiągania konsensusu.</a:t>
            </a:r>
          </a:p>
          <a:p>
            <a:pPr marL="114300" indent="0">
              <a:buNone/>
            </a:pPr>
            <a:endParaRPr lang="pl-PL" dirty="0"/>
          </a:p>
          <a:p>
            <a:pPr marL="114300" indent="0">
              <a:buNone/>
            </a:pPr>
            <a:r>
              <a:rPr lang="pl-PL" b="1" dirty="0" err="1"/>
              <a:t>Haszowanie</a:t>
            </a:r>
            <a:r>
              <a:rPr lang="pl-PL" dirty="0"/>
              <a:t> polega na tworzeniu wartości (</a:t>
            </a:r>
            <a:r>
              <a:rPr lang="pl-PL" b="1" dirty="0" err="1"/>
              <a:t>output</a:t>
            </a:r>
            <a:r>
              <a:rPr lang="pl-PL" b="1" dirty="0"/>
              <a:t> / hasz / skrót</a:t>
            </a:r>
            <a:r>
              <a:rPr lang="pl-PL" dirty="0"/>
              <a:t>) na podstawie dostarczonych przez użytkownika lub system danych wejściowych (</a:t>
            </a:r>
            <a:r>
              <a:rPr lang="pl-PL" b="1" dirty="0" err="1"/>
              <a:t>input</a:t>
            </a:r>
            <a:r>
              <a:rPr lang="pl-PL" dirty="0"/>
              <a:t>).</a:t>
            </a:r>
          </a:p>
          <a:p>
            <a:pPr marL="114300" indent="0">
              <a:buNone/>
            </a:pPr>
            <a:endParaRPr lang="pl-PL" dirty="0"/>
          </a:p>
        </p:txBody>
      </p:sp>
    </p:spTree>
    <p:extLst>
      <p:ext uri="{BB962C8B-B14F-4D97-AF65-F5344CB8AC3E}">
        <p14:creationId xmlns:p14="http://schemas.microsoft.com/office/powerpoint/2010/main" val="24548863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372736-6B83-4501-B8EA-FA4C372C86DB}"/>
              </a:ext>
            </a:extLst>
          </p:cNvPr>
          <p:cNvSpPr>
            <a:spLocks noGrp="1"/>
          </p:cNvSpPr>
          <p:nvPr>
            <p:ph type="title"/>
          </p:nvPr>
        </p:nvSpPr>
        <p:spPr/>
        <p:txBody>
          <a:bodyPr/>
          <a:lstStyle/>
          <a:p>
            <a:pPr algn="ctr"/>
            <a:r>
              <a:rPr lang="pl-PL" dirty="0"/>
              <a:t>Atak </a:t>
            </a:r>
            <a:r>
              <a:rPr lang="pl-PL" dirty="0" err="1"/>
              <a:t>Sybil</a:t>
            </a:r>
            <a:endParaRPr lang="pl-PL" dirty="0"/>
          </a:p>
        </p:txBody>
      </p:sp>
      <p:sp>
        <p:nvSpPr>
          <p:cNvPr id="3" name="Symbol zastępczy tekstu 2">
            <a:extLst>
              <a:ext uri="{FF2B5EF4-FFF2-40B4-BE49-F238E27FC236}">
                <a16:creationId xmlns:a16="http://schemas.microsoft.com/office/drawing/2014/main" id="{EE524113-9AAA-4A9F-81B2-3DDB0F7631E6}"/>
              </a:ext>
            </a:extLst>
          </p:cNvPr>
          <p:cNvSpPr>
            <a:spLocks noGrp="1"/>
          </p:cNvSpPr>
          <p:nvPr>
            <p:ph type="body" idx="1"/>
          </p:nvPr>
        </p:nvSpPr>
        <p:spPr>
          <a:xfrm>
            <a:off x="413300" y="1138435"/>
            <a:ext cx="7897580" cy="3339000"/>
          </a:xfrm>
        </p:spPr>
        <p:txBody>
          <a:bodyPr/>
          <a:lstStyle/>
          <a:p>
            <a:pPr marL="114300" indent="0" algn="l">
              <a:buNone/>
            </a:pPr>
            <a:r>
              <a:rPr lang="pl-PL" b="1" dirty="0"/>
              <a:t>Atak </a:t>
            </a:r>
            <a:r>
              <a:rPr lang="pl-PL" b="1" dirty="0" err="1"/>
              <a:t>Sybil</a:t>
            </a:r>
            <a:r>
              <a:rPr lang="pl-PL" b="1" dirty="0"/>
              <a:t> </a:t>
            </a:r>
            <a:r>
              <a:rPr lang="pl-PL" dirty="0"/>
              <a:t>to atak na poziomie warstwy sieciowej, występujący w sieci peer-to-peer. Polega na kontrolowaniu przez atakującego wielu teoretycznie, niezależnych węzłów. Mogą one zarówno przejęte przez niego od innych jednostek, jak i specjalnie w tym celu wytworzone.</a:t>
            </a:r>
            <a:br>
              <a:rPr lang="pl-PL" dirty="0"/>
            </a:br>
            <a:r>
              <a:rPr lang="pl-PL" dirty="0"/>
              <a:t>Atak ten może znacząco zmniejszyć skuteczność zabezpieczeń sieci i zaburzyć jej działanie.</a:t>
            </a:r>
          </a:p>
          <a:p>
            <a:pPr marL="114300" indent="0" algn="l">
              <a:buNone/>
            </a:pPr>
            <a:endParaRPr lang="pl-PL" dirty="0"/>
          </a:p>
          <a:p>
            <a:pPr marL="114300" indent="0" algn="l">
              <a:buNone/>
            </a:pPr>
            <a:r>
              <a:rPr lang="pl-PL" dirty="0"/>
              <a:t>Jego nazwa pochodzi od powieści </a:t>
            </a:r>
            <a:r>
              <a:rPr lang="pl-PL" i="1" dirty="0" err="1"/>
              <a:t>Sybil</a:t>
            </a:r>
            <a:r>
              <a:rPr lang="pl-PL" i="1" dirty="0"/>
              <a:t> </a:t>
            </a:r>
            <a:r>
              <a:rPr lang="pl-PL" dirty="0"/>
              <a:t>opowiadającej o leczeniu kobiety</a:t>
            </a:r>
            <a:br>
              <a:rPr lang="pl-PL" dirty="0"/>
            </a:br>
            <a:r>
              <a:rPr lang="pl-PL" dirty="0"/>
              <a:t> z ciężkim przypadkiem dysocjacyjnego zaburzenia tożsamości</a:t>
            </a:r>
            <a:br>
              <a:rPr lang="pl-PL" dirty="0"/>
            </a:br>
            <a:r>
              <a:rPr lang="pl-PL" dirty="0"/>
              <a:t>(zespół wielu osobowości). </a:t>
            </a:r>
          </a:p>
        </p:txBody>
      </p:sp>
    </p:spTree>
    <p:extLst>
      <p:ext uri="{BB962C8B-B14F-4D97-AF65-F5344CB8AC3E}">
        <p14:creationId xmlns:p14="http://schemas.microsoft.com/office/powerpoint/2010/main" val="37957940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743AC5-9DE7-4857-ADFC-4079FB448EF2}"/>
              </a:ext>
            </a:extLst>
          </p:cNvPr>
          <p:cNvSpPr>
            <a:spLocks noGrp="1"/>
          </p:cNvSpPr>
          <p:nvPr>
            <p:ph type="title"/>
          </p:nvPr>
        </p:nvSpPr>
        <p:spPr/>
        <p:txBody>
          <a:bodyPr/>
          <a:lstStyle/>
          <a:p>
            <a:pPr algn="ctr"/>
            <a:r>
              <a:rPr lang="pl-PL" dirty="0"/>
              <a:t>Atak </a:t>
            </a:r>
            <a:r>
              <a:rPr lang="pl-PL" dirty="0" err="1"/>
              <a:t>Sybil</a:t>
            </a:r>
            <a:endParaRPr lang="pl-PL" dirty="0"/>
          </a:p>
        </p:txBody>
      </p:sp>
      <p:sp>
        <p:nvSpPr>
          <p:cNvPr id="3" name="Symbol zastępczy tekstu 2">
            <a:extLst>
              <a:ext uri="{FF2B5EF4-FFF2-40B4-BE49-F238E27FC236}">
                <a16:creationId xmlns:a16="http://schemas.microsoft.com/office/drawing/2014/main" id="{467FBDB0-A95C-4A3B-9F0A-E835BD815ABB}"/>
              </a:ext>
            </a:extLst>
          </p:cNvPr>
          <p:cNvSpPr>
            <a:spLocks noGrp="1"/>
          </p:cNvSpPr>
          <p:nvPr>
            <p:ph type="body" idx="1"/>
          </p:nvPr>
        </p:nvSpPr>
        <p:spPr>
          <a:xfrm>
            <a:off x="583385" y="1237539"/>
            <a:ext cx="7977230" cy="3339000"/>
          </a:xfrm>
        </p:spPr>
        <p:txBody>
          <a:bodyPr/>
          <a:lstStyle/>
          <a:p>
            <a:pPr marL="114300" indent="0">
              <a:buNone/>
            </a:pPr>
            <a:r>
              <a:rPr lang="pl-PL" dirty="0"/>
              <a:t>Kilka czynników decyduje o tym, jak szkodliwy może być atak </a:t>
            </a:r>
            <a:r>
              <a:rPr lang="pl-PL" dirty="0" err="1"/>
              <a:t>Sybil</a:t>
            </a:r>
            <a:r>
              <a:rPr lang="pl-PL" dirty="0"/>
              <a:t>, na przykład to, czy wszystkie jednostki mogą w równym stopniu wpływać na system weryfikacji, jak łatwo jest stworzyć jednostkę i czy program akceptuje jednostki niezaufane i ich wkład (wszystkie te czynniki ryzyka są inherentnymi elementami technologii blockchain).</a:t>
            </a:r>
          </a:p>
          <a:p>
            <a:pPr marL="114300" indent="0">
              <a:buNone/>
            </a:pPr>
            <a:endParaRPr lang="pl-PL" dirty="0"/>
          </a:p>
          <a:p>
            <a:pPr marL="114300" indent="0">
              <a:buNone/>
            </a:pPr>
            <a:r>
              <a:rPr lang="pl-PL" dirty="0"/>
              <a:t>Sprawdzanie poprawności kont przez administratora jest najlepszym sposobem, aby zapobiec tego typu atakom, ale takie rozwiązanie jest możliwe jedynie w scentralizowanych systemach, w których</a:t>
            </a:r>
            <a:br>
              <a:rPr lang="pl-PL" dirty="0"/>
            </a:br>
            <a:r>
              <a:rPr lang="pl-PL" dirty="0"/>
              <a:t>można poświęcić anonimowość użytkowników</a:t>
            </a:r>
            <a:br>
              <a:rPr lang="pl-PL" dirty="0"/>
            </a:br>
            <a:r>
              <a:rPr lang="pl-PL" dirty="0"/>
              <a:t>(blockchain nie spełnia żadnego z tych założeń).</a:t>
            </a:r>
          </a:p>
          <a:p>
            <a:pPr marL="114300" indent="0">
              <a:buNone/>
            </a:pPr>
            <a:endParaRPr lang="pl-PL" dirty="0"/>
          </a:p>
        </p:txBody>
      </p:sp>
    </p:spTree>
    <p:extLst>
      <p:ext uri="{BB962C8B-B14F-4D97-AF65-F5344CB8AC3E}">
        <p14:creationId xmlns:p14="http://schemas.microsoft.com/office/powerpoint/2010/main" val="37452500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743AC5-9DE7-4857-ADFC-4079FB448EF2}"/>
              </a:ext>
            </a:extLst>
          </p:cNvPr>
          <p:cNvSpPr>
            <a:spLocks noGrp="1"/>
          </p:cNvSpPr>
          <p:nvPr>
            <p:ph type="title"/>
          </p:nvPr>
        </p:nvSpPr>
        <p:spPr/>
        <p:txBody>
          <a:bodyPr/>
          <a:lstStyle/>
          <a:p>
            <a:pPr algn="ctr"/>
            <a:r>
              <a:rPr lang="pl-PL" dirty="0"/>
              <a:t>Atak </a:t>
            </a:r>
            <a:r>
              <a:rPr lang="pl-PL" dirty="0" err="1"/>
              <a:t>Sybil</a:t>
            </a:r>
            <a:endParaRPr lang="pl-PL" dirty="0"/>
          </a:p>
        </p:txBody>
      </p:sp>
      <p:sp>
        <p:nvSpPr>
          <p:cNvPr id="3" name="Symbol zastępczy tekstu 2">
            <a:extLst>
              <a:ext uri="{FF2B5EF4-FFF2-40B4-BE49-F238E27FC236}">
                <a16:creationId xmlns:a16="http://schemas.microsoft.com/office/drawing/2014/main" id="{467FBDB0-A95C-4A3B-9F0A-E835BD815ABB}"/>
              </a:ext>
            </a:extLst>
          </p:cNvPr>
          <p:cNvSpPr>
            <a:spLocks noGrp="1"/>
          </p:cNvSpPr>
          <p:nvPr>
            <p:ph type="body" idx="1"/>
          </p:nvPr>
        </p:nvSpPr>
        <p:spPr>
          <a:xfrm>
            <a:off x="311700" y="1166546"/>
            <a:ext cx="4558012" cy="3339000"/>
          </a:xfrm>
        </p:spPr>
        <p:txBody>
          <a:bodyPr/>
          <a:lstStyle/>
          <a:p>
            <a:pPr marL="114300" indent="0">
              <a:buNone/>
            </a:pPr>
            <a:r>
              <a:rPr lang="pl-PL" dirty="0"/>
              <a:t>Atakujący sieć blockchain może być w stanie „przegłosować” uczciwe węzły obecne w sieci, jeśli użyje wystarczająco dużej ilości węzłów (fałszywych tożsamości – </a:t>
            </a:r>
            <a:r>
              <a:rPr lang="pl-PL" dirty="0" err="1"/>
              <a:t>S</a:t>
            </a:r>
            <a:r>
              <a:rPr lang="pl-PL" i="1" dirty="0" err="1"/>
              <a:t>ybil</a:t>
            </a:r>
            <a:r>
              <a:rPr lang="pl-PL" i="1" dirty="0"/>
              <a:t> </a:t>
            </a:r>
            <a:r>
              <a:rPr lang="pl-PL" i="1" dirty="0" err="1"/>
              <a:t>identities</a:t>
            </a:r>
            <a:r>
              <a:rPr lang="pl-PL" dirty="0"/>
              <a:t>). Co więcej, może on również zacząć odmawiać odbioru (weryfikacji) lub transmitowania bloków do sieci, a tym samym skutecznie blokować innych użytkowników obecnych w sieci z właściwego korzystania z niej.</a:t>
            </a:r>
          </a:p>
        </p:txBody>
      </p:sp>
      <p:pic>
        <p:nvPicPr>
          <p:cNvPr id="5" name="Obraz 4">
            <a:extLst>
              <a:ext uri="{FF2B5EF4-FFF2-40B4-BE49-F238E27FC236}">
                <a16:creationId xmlns:a16="http://schemas.microsoft.com/office/drawing/2014/main" id="{2EDFFEB5-B3C5-4AF6-8695-2839BC902C4C}"/>
              </a:ext>
            </a:extLst>
          </p:cNvPr>
          <p:cNvPicPr>
            <a:picLocks noChangeAspect="1"/>
          </p:cNvPicPr>
          <p:nvPr/>
        </p:nvPicPr>
        <p:blipFill>
          <a:blip r:embed="rId2"/>
          <a:stretch>
            <a:fillRect/>
          </a:stretch>
        </p:blipFill>
        <p:spPr>
          <a:xfrm>
            <a:off x="4967878" y="1263757"/>
            <a:ext cx="4176122" cy="2453853"/>
          </a:xfrm>
          <a:prstGeom prst="rect">
            <a:avLst/>
          </a:prstGeom>
        </p:spPr>
      </p:pic>
    </p:spTree>
    <p:extLst>
      <p:ext uri="{BB962C8B-B14F-4D97-AF65-F5344CB8AC3E}">
        <p14:creationId xmlns:p14="http://schemas.microsoft.com/office/powerpoint/2010/main" val="31541911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372736-6B83-4501-B8EA-FA4C372C86DB}"/>
              </a:ext>
            </a:extLst>
          </p:cNvPr>
          <p:cNvSpPr>
            <a:spLocks noGrp="1"/>
          </p:cNvSpPr>
          <p:nvPr>
            <p:ph type="title"/>
          </p:nvPr>
        </p:nvSpPr>
        <p:spPr/>
        <p:txBody>
          <a:bodyPr/>
          <a:lstStyle/>
          <a:p>
            <a:pPr algn="ctr"/>
            <a:r>
              <a:rPr lang="pl-PL" dirty="0"/>
              <a:t>Atak </a:t>
            </a:r>
            <a:r>
              <a:rPr lang="pl-PL" dirty="0" err="1"/>
              <a:t>Sybil</a:t>
            </a:r>
            <a:r>
              <a:rPr lang="pl-PL" dirty="0"/>
              <a:t> vs. atak </a:t>
            </a:r>
            <a:r>
              <a:rPr lang="pl-PL" dirty="0" err="1"/>
              <a:t>eclipse</a:t>
            </a:r>
            <a:r>
              <a:rPr lang="pl-PL" dirty="0"/>
              <a:t> </a:t>
            </a:r>
          </a:p>
        </p:txBody>
      </p:sp>
      <p:sp>
        <p:nvSpPr>
          <p:cNvPr id="3" name="Symbol zastępczy tekstu 2">
            <a:extLst>
              <a:ext uri="{FF2B5EF4-FFF2-40B4-BE49-F238E27FC236}">
                <a16:creationId xmlns:a16="http://schemas.microsoft.com/office/drawing/2014/main" id="{EE524113-9AAA-4A9F-81B2-3DDB0F7631E6}"/>
              </a:ext>
            </a:extLst>
          </p:cNvPr>
          <p:cNvSpPr>
            <a:spLocks noGrp="1"/>
          </p:cNvSpPr>
          <p:nvPr>
            <p:ph type="body" idx="1"/>
          </p:nvPr>
        </p:nvSpPr>
        <p:spPr>
          <a:xfrm>
            <a:off x="413300" y="1074507"/>
            <a:ext cx="7897580" cy="3339000"/>
          </a:xfrm>
        </p:spPr>
        <p:txBody>
          <a:bodyPr/>
          <a:lstStyle/>
          <a:p>
            <a:pPr algn="l">
              <a:spcAft>
                <a:spcPts val="1200"/>
              </a:spcAft>
              <a:buFont typeface="Arial" panose="020B0604020202020204" pitchFamily="34" charset="0"/>
              <a:buChar char="•"/>
            </a:pPr>
            <a:r>
              <a:rPr lang="pl-PL" dirty="0"/>
              <a:t>Atak </a:t>
            </a:r>
            <a:r>
              <a:rPr lang="pl-PL" dirty="0" err="1"/>
              <a:t>Sybil</a:t>
            </a:r>
            <a:r>
              <a:rPr lang="pl-PL" dirty="0"/>
              <a:t> to szerzej znane pojęcie w informatyce, niepowiązane jedynie z blockchainem, a z modelem P2P </a:t>
            </a:r>
          </a:p>
          <a:p>
            <a:pPr algn="l">
              <a:spcAft>
                <a:spcPts val="1200"/>
              </a:spcAft>
              <a:buFont typeface="Arial" panose="020B0604020202020204" pitchFamily="34" charset="0"/>
              <a:buChar char="•"/>
            </a:pPr>
            <a:r>
              <a:rPr lang="pl-PL" dirty="0"/>
              <a:t>Przed 2015 rokiem, gdy w artykule naukowym po raz pierwszy zdefiniowano atak </a:t>
            </a:r>
            <a:r>
              <a:rPr lang="pl-PL" dirty="0" err="1"/>
              <a:t>eclipse</a:t>
            </a:r>
            <a:r>
              <a:rPr lang="pl-PL" dirty="0"/>
              <a:t>, oba ataki określane były jako atak </a:t>
            </a:r>
            <a:r>
              <a:rPr lang="pl-PL" dirty="0" err="1"/>
              <a:t>Sybil</a:t>
            </a:r>
            <a:endParaRPr lang="pl-PL" dirty="0"/>
          </a:p>
          <a:p>
            <a:pPr algn="l">
              <a:spcAft>
                <a:spcPts val="1200"/>
              </a:spcAft>
              <a:buFont typeface="Arial" panose="020B0604020202020204" pitchFamily="34" charset="0"/>
              <a:buChar char="•"/>
            </a:pPr>
            <a:r>
              <a:rPr lang="pl-PL" dirty="0"/>
              <a:t>Atak </a:t>
            </a:r>
            <a:r>
              <a:rPr lang="pl-PL" dirty="0" err="1"/>
              <a:t>eclipse</a:t>
            </a:r>
            <a:r>
              <a:rPr lang="pl-PL" dirty="0"/>
              <a:t> może być skutkiem udanego ataku </a:t>
            </a:r>
            <a:r>
              <a:rPr lang="pl-PL" dirty="0" err="1"/>
              <a:t>Sybil</a:t>
            </a:r>
            <a:endParaRPr lang="pl-PL" dirty="0"/>
          </a:p>
          <a:p>
            <a:pPr algn="l">
              <a:spcAft>
                <a:spcPts val="1200"/>
              </a:spcAft>
              <a:buFont typeface="Arial" panose="020B0604020202020204" pitchFamily="34" charset="0"/>
              <a:buChar char="•"/>
            </a:pPr>
            <a:r>
              <a:rPr lang="pl-PL" dirty="0"/>
              <a:t>Zasadniczą różnicą między tymi 2 atakami jest to, że atak </a:t>
            </a:r>
            <a:r>
              <a:rPr lang="pl-PL" dirty="0" err="1"/>
              <a:t>eclipse</a:t>
            </a:r>
            <a:r>
              <a:rPr lang="pl-PL" dirty="0"/>
              <a:t> jest skierowany w jeden węzeł lub małą część sieci, natomiast atak </a:t>
            </a:r>
            <a:r>
              <a:rPr lang="pl-PL" dirty="0" err="1"/>
              <a:t>Sybil</a:t>
            </a:r>
            <a:br>
              <a:rPr lang="pl-PL" dirty="0"/>
            </a:br>
            <a:r>
              <a:rPr lang="pl-PL" dirty="0"/>
              <a:t>w całą sieć. </a:t>
            </a:r>
          </a:p>
        </p:txBody>
      </p:sp>
    </p:spTree>
    <p:extLst>
      <p:ext uri="{BB962C8B-B14F-4D97-AF65-F5344CB8AC3E}">
        <p14:creationId xmlns:p14="http://schemas.microsoft.com/office/powerpoint/2010/main" val="22820805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71D9F2E-A36E-444F-AEF0-AF3A7D5A3728}"/>
              </a:ext>
            </a:extLst>
          </p:cNvPr>
          <p:cNvSpPr>
            <a:spLocks noGrp="1"/>
          </p:cNvSpPr>
          <p:nvPr>
            <p:ph type="title"/>
          </p:nvPr>
        </p:nvSpPr>
        <p:spPr/>
        <p:txBody>
          <a:bodyPr/>
          <a:lstStyle/>
          <a:p>
            <a:pPr algn="ctr"/>
            <a:r>
              <a:rPr lang="pl-PL" dirty="0"/>
              <a:t>Zabezpieczenie przed atakiem </a:t>
            </a:r>
            <a:r>
              <a:rPr lang="pl-PL" dirty="0" err="1"/>
              <a:t>Sybil</a:t>
            </a:r>
            <a:endParaRPr lang="pl-PL" dirty="0"/>
          </a:p>
        </p:txBody>
      </p:sp>
      <p:sp>
        <p:nvSpPr>
          <p:cNvPr id="3" name="Symbol zastępczy tekstu 2">
            <a:extLst>
              <a:ext uri="{FF2B5EF4-FFF2-40B4-BE49-F238E27FC236}">
                <a16:creationId xmlns:a16="http://schemas.microsoft.com/office/drawing/2014/main" id="{328244F7-AA60-4FF5-BB04-94D7A4F20208}"/>
              </a:ext>
            </a:extLst>
          </p:cNvPr>
          <p:cNvSpPr>
            <a:spLocks noGrp="1"/>
          </p:cNvSpPr>
          <p:nvPr>
            <p:ph type="body" idx="1"/>
          </p:nvPr>
        </p:nvSpPr>
        <p:spPr>
          <a:xfrm>
            <a:off x="449923" y="1152480"/>
            <a:ext cx="8244153" cy="3339000"/>
          </a:xfrm>
        </p:spPr>
        <p:txBody>
          <a:bodyPr/>
          <a:lstStyle/>
          <a:p>
            <a:pPr marL="114300" indent="0">
              <a:buNone/>
            </a:pPr>
            <a:r>
              <a:rPr lang="pl-PL" dirty="0"/>
              <a:t>Jedynym sposobem na zabezpieczenie przed atakami </a:t>
            </a:r>
            <a:r>
              <a:rPr lang="pl-PL" dirty="0" err="1"/>
              <a:t>Sybil</a:t>
            </a:r>
            <a:r>
              <a:rPr lang="pl-PL" dirty="0"/>
              <a:t> jest podniesienie kosztów tworzenia nowej tożsamości. Koszt ten powinien być zrównoważony, aby nowi uczestnicy byli w stanie dołączyć do sieci i tworzyć uczciwe węzły. Powinien być również na tyle wysoki, aby stworzenie dużej liczby tożsamości w krótkim czasie było względnie kosztowne. </a:t>
            </a:r>
          </a:p>
          <a:p>
            <a:pPr marL="114300" indent="0">
              <a:buNone/>
            </a:pPr>
            <a:br>
              <a:rPr lang="pl-PL" dirty="0"/>
            </a:br>
            <a:r>
              <a:rPr lang="pl-PL" dirty="0"/>
              <a:t>W </a:t>
            </a:r>
            <a:r>
              <a:rPr lang="pl-PL" dirty="0" err="1"/>
              <a:t>blockchainach</a:t>
            </a:r>
            <a:r>
              <a:rPr lang="pl-PL" dirty="0"/>
              <a:t> opartych na algorytmie konsensusu Proof of </a:t>
            </a:r>
            <a:r>
              <a:rPr lang="pl-PL" dirty="0" err="1"/>
              <a:t>Work</a:t>
            </a:r>
            <a:r>
              <a:rPr lang="pl-PL" dirty="0"/>
              <a:t> węzły górnicze wykonują proces walidacji i weryfikacji, który wymaga dużej mocy obliczeniowej. Tak więc związany z tym koszt mocy</a:t>
            </a:r>
            <a:br>
              <a:rPr lang="pl-PL" dirty="0"/>
            </a:br>
            <a:r>
              <a:rPr lang="pl-PL" dirty="0"/>
              <a:t>wydobywczej istotnie utrudnia atak </a:t>
            </a:r>
            <a:r>
              <a:rPr lang="pl-PL" dirty="0" err="1"/>
              <a:t>Sybil</a:t>
            </a:r>
            <a:r>
              <a:rPr lang="pl-PL" dirty="0"/>
              <a:t> w tego typu</a:t>
            </a:r>
            <a:br>
              <a:rPr lang="pl-PL" dirty="0"/>
            </a:br>
            <a:r>
              <a:rPr lang="pl-PL" dirty="0"/>
              <a:t>rozwiązaniach. </a:t>
            </a:r>
          </a:p>
        </p:txBody>
      </p:sp>
    </p:spTree>
    <p:extLst>
      <p:ext uri="{BB962C8B-B14F-4D97-AF65-F5344CB8AC3E}">
        <p14:creationId xmlns:p14="http://schemas.microsoft.com/office/powerpoint/2010/main" val="35013867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FED7A71A-E7CE-4079-9CEC-3E9FE37EF4D4}"/>
              </a:ext>
            </a:extLst>
          </p:cNvPr>
          <p:cNvPicPr>
            <a:picLocks noChangeAspect="1"/>
          </p:cNvPicPr>
          <p:nvPr/>
        </p:nvPicPr>
        <p:blipFill>
          <a:blip r:embed="rId2"/>
          <a:stretch>
            <a:fillRect/>
          </a:stretch>
        </p:blipFill>
        <p:spPr>
          <a:xfrm>
            <a:off x="0" y="0"/>
            <a:ext cx="9144000" cy="5143500"/>
          </a:xfrm>
          <a:prstGeom prst="rect">
            <a:avLst/>
          </a:prstGeom>
        </p:spPr>
      </p:pic>
      <p:sp>
        <p:nvSpPr>
          <p:cNvPr id="2" name="Tytuł 1">
            <a:extLst>
              <a:ext uri="{FF2B5EF4-FFF2-40B4-BE49-F238E27FC236}">
                <a16:creationId xmlns:a16="http://schemas.microsoft.com/office/drawing/2014/main" id="{0B7F8A1C-1077-43E3-8ED4-3379C143B812}"/>
              </a:ext>
            </a:extLst>
          </p:cNvPr>
          <p:cNvSpPr>
            <a:spLocks noGrp="1"/>
          </p:cNvSpPr>
          <p:nvPr>
            <p:ph type="title"/>
          </p:nvPr>
        </p:nvSpPr>
        <p:spPr>
          <a:xfrm>
            <a:off x="-141767" y="133553"/>
            <a:ext cx="9774865" cy="607800"/>
          </a:xfrm>
        </p:spPr>
        <p:txBody>
          <a:bodyPr/>
          <a:lstStyle/>
          <a:p>
            <a:pPr algn="ctr"/>
            <a:r>
              <a:rPr lang="pl-PL" sz="3600" dirty="0">
                <a:solidFill>
                  <a:schemeClr val="tx1"/>
                </a:solidFill>
              </a:rPr>
              <a:t>PROBLEM BIZANTYJSKICH GENERAŁÓW</a:t>
            </a:r>
          </a:p>
        </p:txBody>
      </p:sp>
      <p:sp>
        <p:nvSpPr>
          <p:cNvPr id="3" name="Symbol zastępczy tekstu 2">
            <a:extLst>
              <a:ext uri="{FF2B5EF4-FFF2-40B4-BE49-F238E27FC236}">
                <a16:creationId xmlns:a16="http://schemas.microsoft.com/office/drawing/2014/main" id="{054CDC0E-AAA8-441D-9EA6-DF01B5EEDCD0}"/>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6295438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 name="Obraz 2">
            <a:extLst>
              <a:ext uri="{FF2B5EF4-FFF2-40B4-BE49-F238E27FC236}">
                <a16:creationId xmlns:a16="http://schemas.microsoft.com/office/drawing/2014/main" id="{9333587D-93F8-4147-ACDC-892E8FDB2ADC}"/>
              </a:ext>
            </a:extLst>
          </p:cNvPr>
          <p:cNvPicPr>
            <a:picLocks noChangeAspect="1"/>
          </p:cNvPicPr>
          <p:nvPr/>
        </p:nvPicPr>
        <p:blipFill>
          <a:blip r:embed="rId3"/>
          <a:stretch>
            <a:fillRect/>
          </a:stretch>
        </p:blipFill>
        <p:spPr>
          <a:xfrm>
            <a:off x="91960" y="2069803"/>
            <a:ext cx="5767180" cy="3003534"/>
          </a:xfrm>
          <a:prstGeom prst="rect">
            <a:avLst/>
          </a:prstGeom>
        </p:spPr>
      </p:pic>
      <p:sp>
        <p:nvSpPr>
          <p:cNvPr id="372" name="Google Shape;372;p6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Problem bizantyjskich generałów</a:t>
            </a:r>
            <a:endParaRPr dirty="0"/>
          </a:p>
        </p:txBody>
      </p:sp>
      <p:sp>
        <p:nvSpPr>
          <p:cNvPr id="373" name="Google Shape;373;p60"/>
          <p:cNvSpPr txBox="1">
            <a:spLocks noGrp="1"/>
          </p:cNvSpPr>
          <p:nvPr>
            <p:ph type="body" idx="1"/>
          </p:nvPr>
        </p:nvSpPr>
        <p:spPr>
          <a:xfrm>
            <a:off x="311700" y="1124125"/>
            <a:ext cx="8612560" cy="1017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 dirty="0"/>
              <a:t>Dylemat zakłada, że każdy generał ma swoją własną armię oraz, że każda taka grupa wojskowych znajduje się po różnych stronach obranego przez nich na cel miasta. Generałowie muszą dojść do porozumienia w kwestii podjęcia wspólnego</a:t>
            </a:r>
            <a:endParaRPr dirty="0"/>
          </a:p>
        </p:txBody>
      </p:sp>
      <p:sp>
        <p:nvSpPr>
          <p:cNvPr id="6" name="Google Shape;373;p60">
            <a:extLst>
              <a:ext uri="{FF2B5EF4-FFF2-40B4-BE49-F238E27FC236}">
                <a16:creationId xmlns:a16="http://schemas.microsoft.com/office/drawing/2014/main" id="{64F0FE60-1579-41A0-A75A-15BD9986F64C}"/>
              </a:ext>
            </a:extLst>
          </p:cNvPr>
          <p:cNvSpPr txBox="1">
            <a:spLocks/>
          </p:cNvSpPr>
          <p:nvPr/>
        </p:nvSpPr>
        <p:spPr>
          <a:xfrm>
            <a:off x="5791801" y="2069803"/>
            <a:ext cx="3132459" cy="16365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buFont typeface="Roboto"/>
              <a:buNone/>
            </a:pPr>
            <a:r>
              <a:rPr lang="pl" dirty="0"/>
              <a:t>ataku lub wycofania się ze swoich pozycji. Podjęcie odwrotnych względem siebie decyzji tj. brak koordynacji będzie skutkował klęską.</a:t>
            </a:r>
            <a:endParaRPr lang="pl-PL"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Problem bizantyjskich generałów</a:t>
            </a:r>
            <a:endParaRPr dirty="0"/>
          </a:p>
        </p:txBody>
      </p:sp>
      <p:sp>
        <p:nvSpPr>
          <p:cNvPr id="379" name="Google Shape;379;p61"/>
          <p:cNvSpPr txBox="1">
            <a:spLocks noGrp="1"/>
          </p:cNvSpPr>
          <p:nvPr>
            <p:ph type="body" idx="1"/>
          </p:nvPr>
        </p:nvSpPr>
        <p:spPr>
          <a:xfrm>
            <a:off x="311700" y="1222786"/>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Głównym wyzwaniem w przedstawionej sytuacji jest to, że niektórzy z generałów mogą być zdrajcami, którym zależy na porażce sprzymierzonych z nimi wojsk.</a:t>
            </a:r>
          </a:p>
          <a:p>
            <a:pPr marL="0" lvl="0" indent="0" algn="l" rtl="0">
              <a:spcBef>
                <a:spcPts val="0"/>
              </a:spcBef>
              <a:spcAft>
                <a:spcPts val="0"/>
              </a:spcAft>
              <a:buNone/>
            </a:pPr>
            <a:r>
              <a:rPr lang="pl-PL" dirty="0"/>
              <a:t>Przykład:</a:t>
            </a:r>
          </a:p>
          <a:p>
            <a:pPr marL="0" lvl="0" indent="0" algn="l" rtl="0">
              <a:spcBef>
                <a:spcPts val="0"/>
              </a:spcBef>
              <a:spcAft>
                <a:spcPts val="0"/>
              </a:spcAft>
              <a:buNone/>
            </a:pPr>
            <a:endParaRPr lang="pl-PL" dirty="0"/>
          </a:p>
          <a:p>
            <a:pPr marL="342900" lvl="0" algn="l" rtl="0">
              <a:spcBef>
                <a:spcPts val="0"/>
              </a:spcBef>
              <a:spcAft>
                <a:spcPts val="600"/>
              </a:spcAft>
              <a:buFont typeface="+mj-lt"/>
              <a:buAutoNum type="arabicPeriod"/>
            </a:pPr>
            <a:r>
              <a:rPr lang="pl-PL" dirty="0"/>
              <a:t>Generał A postanawia o odwrocie i wysłał swojego posłańca z decyzją</a:t>
            </a:r>
          </a:p>
          <a:p>
            <a:pPr marL="342900" lvl="0" algn="l" rtl="0">
              <a:spcBef>
                <a:spcPts val="0"/>
              </a:spcBef>
              <a:spcAft>
                <a:spcPts val="600"/>
              </a:spcAft>
              <a:buFont typeface="+mj-lt"/>
              <a:buAutoNum type="arabicPeriod"/>
            </a:pPr>
            <a:r>
              <a:rPr lang="pl-PL" dirty="0"/>
              <a:t>Generał B jest zdrajcą i rozsyła wiadomości z decyzją o ataku, przez co może zmienić decyzje części generałów zdecydowanych na odwrót</a:t>
            </a:r>
          </a:p>
          <a:p>
            <a:pPr marL="342900" lvl="0" algn="l" rtl="0">
              <a:spcBef>
                <a:spcPts val="0"/>
              </a:spcBef>
              <a:spcAft>
                <a:spcPts val="600"/>
              </a:spcAft>
              <a:buFont typeface="+mj-lt"/>
              <a:buAutoNum type="arabicPeriod"/>
            </a:pPr>
            <a:r>
              <a:rPr lang="pl-PL" dirty="0"/>
              <a:t>Generał A dostaje wiadomość od generała B, postanawia</a:t>
            </a:r>
            <a:br>
              <a:rPr lang="pl-PL" dirty="0"/>
            </a:br>
            <a:r>
              <a:rPr lang="pl-PL" dirty="0"/>
              <a:t>zaatakować i ponosi porażkę, ponieważ Generał B</a:t>
            </a:r>
            <a:br>
              <a:rPr lang="pl-PL" dirty="0"/>
            </a:br>
            <a:r>
              <a:rPr lang="pl-PL" dirty="0"/>
              <a:t>był zdrajcą, który nie zaatakował</a:t>
            </a:r>
          </a:p>
          <a:p>
            <a:pPr marL="0" lvl="0" indent="0" algn="l" rtl="0">
              <a:spcBef>
                <a:spcPts val="0"/>
              </a:spcBef>
              <a:spcAft>
                <a:spcPts val="0"/>
              </a:spcAft>
              <a:buNone/>
            </a:pPr>
            <a:endParaRPr lang="pl-PL"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t>Odporność na bizantyjskie wady</a:t>
            </a:r>
            <a:endParaRPr dirty="0"/>
          </a:p>
        </p:txBody>
      </p:sp>
      <p:sp>
        <p:nvSpPr>
          <p:cNvPr id="373" name="Google Shape;373;p60"/>
          <p:cNvSpPr txBox="1">
            <a:spLocks noGrp="1"/>
          </p:cNvSpPr>
          <p:nvPr>
            <p:ph type="body" idx="1"/>
          </p:nvPr>
        </p:nvSpPr>
        <p:spPr>
          <a:xfrm>
            <a:off x="552893" y="1208610"/>
            <a:ext cx="8215612" cy="3339000"/>
          </a:xfrm>
          <a:prstGeom prst="rect">
            <a:avLst/>
          </a:prstGeom>
        </p:spPr>
        <p:txBody>
          <a:bodyPr spcFirstLastPara="1" wrap="square" lIns="91425" tIns="91425" rIns="91425" bIns="91425" anchor="t" anchorCtr="0">
            <a:noAutofit/>
          </a:bodyPr>
          <a:lstStyle/>
          <a:p>
            <a:pPr marL="0" indent="0">
              <a:buNone/>
            </a:pPr>
            <a:r>
              <a:rPr lang="pl-PL" b="1" dirty="0"/>
              <a:t>Odporność na bizantyjskie wady </a:t>
            </a:r>
            <a:r>
              <a:rPr lang="pl-PL" dirty="0"/>
              <a:t>(</a:t>
            </a:r>
            <a:r>
              <a:rPr lang="pl-PL" b="1" dirty="0"/>
              <a:t>BFT</a:t>
            </a:r>
            <a:r>
              <a:rPr lang="pl-PL" dirty="0"/>
              <a:t> – </a:t>
            </a:r>
            <a:r>
              <a:rPr lang="pl-PL" i="1" dirty="0" err="1"/>
              <a:t>Byzantine</a:t>
            </a:r>
            <a:r>
              <a:rPr lang="pl-PL" i="1" dirty="0"/>
              <a:t> </a:t>
            </a:r>
            <a:r>
              <a:rPr lang="pl-PL" i="1" dirty="0" err="1"/>
              <a:t>Fault</a:t>
            </a:r>
            <a:r>
              <a:rPr lang="pl-PL" i="1" dirty="0"/>
              <a:t> </a:t>
            </a:r>
            <a:r>
              <a:rPr lang="pl-PL" i="1" dirty="0" err="1"/>
              <a:t>Tolerance</a:t>
            </a:r>
            <a:r>
              <a:rPr lang="pl-PL" dirty="0"/>
              <a:t>) to właściwość systemu, który potrafi przetrwać i przezwyciężyć trudności przedstawione w problemie bizantyjskich generałów. Jeżeli któryś z węzłów zostanie uszkodzony lub zainfekowany, to cały system i tak będzie w stanie podjąć właściwą decyzję. System eliminuje skutki złośliwego postępowania na etapie osiągania konsensusu.</a:t>
            </a:r>
          </a:p>
          <a:p>
            <a:pPr marL="0" lvl="0" indent="0" algn="l" rtl="0">
              <a:spcBef>
                <a:spcPts val="0"/>
              </a:spcBef>
              <a:spcAft>
                <a:spcPts val="0"/>
              </a:spcAft>
              <a:buNone/>
            </a:pPr>
            <a:endParaRPr lang="pl-PL" dirty="0"/>
          </a:p>
          <a:p>
            <a:pPr marL="0" lvl="0" indent="0" algn="l" rtl="0">
              <a:spcBef>
                <a:spcPts val="0"/>
              </a:spcBef>
              <a:spcAft>
                <a:spcPts val="0"/>
              </a:spcAft>
              <a:buNone/>
            </a:pPr>
            <a:r>
              <a:rPr lang="pl-PL" dirty="0"/>
              <a:t>Z punktu widzenia rozproszonej sieci blockchain, odporność na bizantyjskie wady jest jedną z kluczowych cech systemu.</a:t>
            </a:r>
          </a:p>
        </p:txBody>
      </p:sp>
    </p:spTree>
    <p:extLst>
      <p:ext uri="{BB962C8B-B14F-4D97-AF65-F5344CB8AC3E}">
        <p14:creationId xmlns:p14="http://schemas.microsoft.com/office/powerpoint/2010/main" val="40108109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 dirty="0"/>
              <a:t>Konsensus w sieci blockchain</a:t>
            </a:r>
            <a:endParaRPr dirty="0"/>
          </a:p>
        </p:txBody>
      </p:sp>
      <p:sp>
        <p:nvSpPr>
          <p:cNvPr id="385" name="Google Shape;385;p62"/>
          <p:cNvSpPr txBox="1">
            <a:spLocks noGrp="1"/>
          </p:cNvSpPr>
          <p:nvPr>
            <p:ph type="body" idx="1"/>
          </p:nvPr>
        </p:nvSpPr>
        <p:spPr>
          <a:xfrm>
            <a:off x="566881" y="1091379"/>
            <a:ext cx="8130551" cy="3230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pl-PL" dirty="0"/>
              <a:t>Przekładając problem bizantyjskich generałów do sieci komputerowych - każdy z generałów jest węzłem w zdecentralizowanej sieci. Wszystkie węzły muszą podjąć wspólna decyzję o kolejnym stanie sieci (np. nowym bloku sieci blockchain) w celu kontynuacji jej działania. Bez osiągnięcia konsensusu sieć jest sparaliżowana.</a:t>
            </a:r>
          </a:p>
          <a:p>
            <a:pPr marL="0" lvl="0" indent="0" algn="l" rtl="0">
              <a:spcBef>
                <a:spcPts val="1200"/>
              </a:spcBef>
              <a:spcAft>
                <a:spcPts val="0"/>
              </a:spcAft>
              <a:buNone/>
            </a:pPr>
            <a:r>
              <a:rPr lang="pl-PL" dirty="0"/>
              <a:t>Istnieje wiele różnych podejść prowadzących do podejmowania przez sieć wspólnej decyzji odpornej na bizantyjskie wady. Te podejścia nazywane są </a:t>
            </a:r>
            <a:r>
              <a:rPr lang="pl-PL" b="1" dirty="0"/>
              <a:t>algorytmami konsensusu</a:t>
            </a:r>
            <a:r>
              <a:rPr lang="pl-PL" dirty="0"/>
              <a:t>. Obecnie najbardziej popularnymi</a:t>
            </a:r>
            <a:br>
              <a:rPr lang="pl-PL" dirty="0"/>
            </a:br>
            <a:r>
              <a:rPr lang="pl-PL" dirty="0"/>
              <a:t>algorytmami tego typu są </a:t>
            </a:r>
            <a:r>
              <a:rPr lang="pl-PL" b="1" dirty="0"/>
              <a:t>Proof of </a:t>
            </a:r>
            <a:r>
              <a:rPr lang="pl-PL" b="1" dirty="0" err="1"/>
              <a:t>Work</a:t>
            </a:r>
            <a:r>
              <a:rPr lang="pl-PL" dirty="0"/>
              <a:t> i </a:t>
            </a:r>
            <a:r>
              <a:rPr lang="pl-PL" b="1" dirty="0"/>
              <a:t>Proof of </a:t>
            </a:r>
            <a:r>
              <a:rPr lang="pl-PL" b="1" dirty="0" err="1"/>
              <a:t>Stake</a:t>
            </a:r>
            <a:r>
              <a:rPr lang="pl-PL" dirty="0"/>
              <a:t>.</a:t>
            </a: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23440</TotalTime>
  <Words>5877</Words>
  <Application>Microsoft Office PowerPoint</Application>
  <PresentationFormat>Pokaz na ekranie (16:9)</PresentationFormat>
  <Paragraphs>344</Paragraphs>
  <Slides>100</Slides>
  <Notes>53</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100</vt:i4>
      </vt:variant>
    </vt:vector>
  </HeadingPairs>
  <TitlesOfParts>
    <vt:vector size="104" baseType="lpstr">
      <vt:lpstr>Wingdings</vt:lpstr>
      <vt:lpstr>Arial</vt:lpstr>
      <vt:lpstr>Roboto</vt:lpstr>
      <vt:lpstr>Geometric</vt:lpstr>
      <vt:lpstr>Analiza bezpieczeństwa technologii blockchain</vt:lpstr>
      <vt:lpstr>Rodzaje algorytmów kryptograficznych</vt:lpstr>
      <vt:lpstr>Rodzaje algorytmów kryptograficznych</vt:lpstr>
      <vt:lpstr>Rodzaje algorytmów kryptograficznych</vt:lpstr>
      <vt:lpstr>Prezentacja programu PowerPoint</vt:lpstr>
      <vt:lpstr>Kryptografia klucza asymetrycznego w blockchainie</vt:lpstr>
      <vt:lpstr>Kryptografia klucza asymetrycznego w blockchainie</vt:lpstr>
      <vt:lpstr>Kryptografia klucza asymetrycznego w blockchainie</vt:lpstr>
      <vt:lpstr>Kryptograficzne funkcje skrótu</vt:lpstr>
      <vt:lpstr>Kryptograficzne funkcje skrótu</vt:lpstr>
      <vt:lpstr>Właściwości kryptograficznej funkcji skrótu</vt:lpstr>
      <vt:lpstr>Właściwości kryptograficznej funkcji skrótu</vt:lpstr>
      <vt:lpstr>Właściwości kryptograficznej funkcji skrótu</vt:lpstr>
      <vt:lpstr>Kryptograficzne funkcje skrótu</vt:lpstr>
      <vt:lpstr>Rola haszy w bezpieczeństwie blockchaina</vt:lpstr>
      <vt:lpstr>Rola haszy w bezpieczeństwie blockchaina</vt:lpstr>
      <vt:lpstr>Kryptoekonomia</vt:lpstr>
      <vt:lpstr>Na jakie ataki narażona jest technologia blockchain?</vt:lpstr>
      <vt:lpstr>DOUBLE  SPENDING</vt:lpstr>
      <vt:lpstr>Double spending  </vt:lpstr>
      <vt:lpstr>Na czym polega double spending? </vt:lpstr>
      <vt:lpstr>Rodzaje podwójnego wydatkowania </vt:lpstr>
      <vt:lpstr>Double spending – race attack </vt:lpstr>
      <vt:lpstr>Double spending – race attack</vt:lpstr>
      <vt:lpstr>Double spending – Finney attack </vt:lpstr>
      <vt:lpstr>Double spending – Finney attack </vt:lpstr>
      <vt:lpstr>Double spending – Finney attack </vt:lpstr>
      <vt:lpstr>Double spending – Finney attack </vt:lpstr>
      <vt:lpstr>Double spending – Finney attack </vt:lpstr>
      <vt:lpstr>Double spending – Vector76 attack </vt:lpstr>
      <vt:lpstr>Double spending – Vector76 attack </vt:lpstr>
      <vt:lpstr>Double spending – Vector76 attack </vt:lpstr>
      <vt:lpstr>Double spending – Vector76 attack </vt:lpstr>
      <vt:lpstr>Prezentacja programu PowerPoint</vt:lpstr>
      <vt:lpstr>Double spending – atak 51%</vt:lpstr>
      <vt:lpstr>Double spending – atak 51% </vt:lpstr>
      <vt:lpstr>Double spending – atak 51% </vt:lpstr>
      <vt:lpstr>Double spending – atak 51% </vt:lpstr>
      <vt:lpstr>Przykład ataku 51%</vt:lpstr>
      <vt:lpstr>Przykład ataku 51% </vt:lpstr>
      <vt:lpstr>Opłacalność ataku 51%</vt:lpstr>
      <vt:lpstr>Zabezpieczenie przed double spend attack </vt:lpstr>
      <vt:lpstr>Zabezpieczenie przed double spend attack</vt:lpstr>
      <vt:lpstr>Zabezpieczenie przed double spend attack </vt:lpstr>
      <vt:lpstr>Zabezpieczenie przed double spend attack</vt:lpstr>
      <vt:lpstr>Zabezpieczenie przed double spend attack </vt:lpstr>
      <vt:lpstr>SELFISH MINING</vt:lpstr>
      <vt:lpstr>Selfish mining – omówienie   </vt:lpstr>
      <vt:lpstr>Selfish mining – omówienie  </vt:lpstr>
      <vt:lpstr>Selfish mining – omówienie  </vt:lpstr>
      <vt:lpstr>Selfish mining – omówienie  </vt:lpstr>
      <vt:lpstr>Selfish mining – analiza statystyczna  </vt:lpstr>
      <vt:lpstr>Selfish mining – analiza statystyczna  </vt:lpstr>
      <vt:lpstr>Selfish mining – analiza statystyczna  </vt:lpstr>
      <vt:lpstr>Selfish mining – analiza statystyczna  </vt:lpstr>
      <vt:lpstr>Selfish mining – analiza statystyczna  </vt:lpstr>
      <vt:lpstr>Selfish mining – analiza statystyczna  </vt:lpstr>
      <vt:lpstr>ECLIPSE ATTACK</vt:lpstr>
      <vt:lpstr>Eclipse attack</vt:lpstr>
      <vt:lpstr>Eclipse attack – implikacje </vt:lpstr>
      <vt:lpstr>Eclipse attack – implikacje </vt:lpstr>
      <vt:lpstr>Eclipse attack – implikacje </vt:lpstr>
      <vt:lpstr>Eclipse attack – implikacje </vt:lpstr>
      <vt:lpstr>Eclipse attack – implikacje </vt:lpstr>
      <vt:lpstr>Eclipse attack – implikacje </vt:lpstr>
      <vt:lpstr>Eclipse attack – implikacje </vt:lpstr>
      <vt:lpstr>Eclipse attack – implikacje </vt:lpstr>
      <vt:lpstr>Eclipse attack – limit czasu oczekiwania</vt:lpstr>
      <vt:lpstr>Eclipsed double spending vs. double spending</vt:lpstr>
      <vt:lpstr>Eclipsed double spending vs. double spending</vt:lpstr>
      <vt:lpstr>Eclipsed double spending vs. double spending</vt:lpstr>
      <vt:lpstr>Eclipsed double spending vs. double spending</vt:lpstr>
      <vt:lpstr>Eclipsed double spending vs. double spending</vt:lpstr>
      <vt:lpstr>Eclipsed double spending vs. double spending</vt:lpstr>
      <vt:lpstr>Eclipsed double spending vs. double spending</vt:lpstr>
      <vt:lpstr>Zabezpieczenie przed eclipse attack</vt:lpstr>
      <vt:lpstr>INNE  ZAGROŻENIA</vt:lpstr>
      <vt:lpstr>Atak typu dusting</vt:lpstr>
      <vt:lpstr>Atak typu dusting</vt:lpstr>
      <vt:lpstr>Atak typu dusting</vt:lpstr>
      <vt:lpstr>Zabezpieczenie przed atakiem typu dusting</vt:lpstr>
      <vt:lpstr>Problem z przepustowością bitcoina</vt:lpstr>
      <vt:lpstr>Atak DDoS na blockchain</vt:lpstr>
      <vt:lpstr>Atak DDoS  na blockchain </vt:lpstr>
      <vt:lpstr>Atak DDoS na blockchain</vt:lpstr>
      <vt:lpstr>Atak DDoS na blockchain</vt:lpstr>
      <vt:lpstr>Atak DDoS na blockchain </vt:lpstr>
      <vt:lpstr>Atak DDoS na blockchain</vt:lpstr>
      <vt:lpstr>Zabezpieczenie przed atakiem DDoS</vt:lpstr>
      <vt:lpstr>Atak Sybil</vt:lpstr>
      <vt:lpstr>Atak Sybil</vt:lpstr>
      <vt:lpstr>Atak Sybil</vt:lpstr>
      <vt:lpstr>Atak Sybil vs. atak eclipse </vt:lpstr>
      <vt:lpstr>Zabezpieczenie przed atakiem Sybil</vt:lpstr>
      <vt:lpstr>PROBLEM BIZANTYJSKICH GENERAŁÓW</vt:lpstr>
      <vt:lpstr>Problem bizantyjskich generałów</vt:lpstr>
      <vt:lpstr>Problem bizantyjskich generałów</vt:lpstr>
      <vt:lpstr>Odporność na bizantyjskie wady</vt:lpstr>
      <vt:lpstr>Konsensus w sieci blockchain</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Analiza bezpieczeństwa technologii blockchain</dc:title>
  <cp:lastModifiedBy>Marco Potter</cp:lastModifiedBy>
  <cp:revision>92</cp:revision>
  <dcterms:modified xsi:type="dcterms:W3CDTF">2021-12-12T16:11:09Z</dcterms:modified>
</cp:coreProperties>
</file>